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329" r:id="rId2"/>
    <p:sldId id="330" r:id="rId3"/>
    <p:sldId id="375" r:id="rId4"/>
    <p:sldId id="331" r:id="rId5"/>
    <p:sldId id="376" r:id="rId6"/>
    <p:sldId id="332" r:id="rId7"/>
    <p:sldId id="333" r:id="rId8"/>
    <p:sldId id="334" r:id="rId9"/>
    <p:sldId id="338" r:id="rId10"/>
    <p:sldId id="340" r:id="rId11"/>
    <p:sldId id="341" r:id="rId12"/>
    <p:sldId id="342" r:id="rId13"/>
    <p:sldId id="343" r:id="rId14"/>
    <p:sldId id="377" r:id="rId15"/>
    <p:sldId id="344" r:id="rId16"/>
    <p:sldId id="345" r:id="rId17"/>
    <p:sldId id="346" r:id="rId18"/>
    <p:sldId id="347" r:id="rId19"/>
    <p:sldId id="348" r:id="rId20"/>
    <p:sldId id="349" r:id="rId21"/>
    <p:sldId id="351" r:id="rId22"/>
    <p:sldId id="352" r:id="rId23"/>
    <p:sldId id="378" r:id="rId24"/>
    <p:sldId id="353" r:id="rId25"/>
    <p:sldId id="354" r:id="rId26"/>
    <p:sldId id="355" r:id="rId27"/>
    <p:sldId id="356" r:id="rId28"/>
    <p:sldId id="357" r:id="rId29"/>
    <p:sldId id="358" r:id="rId30"/>
    <p:sldId id="359" r:id="rId31"/>
    <p:sldId id="360" r:id="rId32"/>
    <p:sldId id="379" r:id="rId33"/>
    <p:sldId id="361" r:id="rId34"/>
    <p:sldId id="362" r:id="rId35"/>
    <p:sldId id="363" r:id="rId36"/>
    <p:sldId id="364" r:id="rId37"/>
    <p:sldId id="365" r:id="rId38"/>
    <p:sldId id="366" r:id="rId39"/>
    <p:sldId id="367" r:id="rId40"/>
    <p:sldId id="368" r:id="rId41"/>
    <p:sldId id="369" r:id="rId42"/>
    <p:sldId id="370" r:id="rId43"/>
    <p:sldId id="263" r:id="rId44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6078"/>
    <a:srgbClr val="007E00"/>
    <a:srgbClr val="F7F7F6"/>
    <a:srgbClr val="E5E3E0"/>
    <a:srgbClr val="9F9F9F"/>
    <a:srgbClr val="B71817"/>
    <a:srgbClr val="B139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25" autoAdjust="0"/>
    <p:restoredTop sz="94626"/>
  </p:normalViewPr>
  <p:slideViewPr>
    <p:cSldViewPr snapToGrid="0" snapToObjects="1" showGuides="1">
      <p:cViewPr varScale="1">
        <p:scale>
          <a:sx n="105" d="100"/>
          <a:sy n="105" d="100"/>
        </p:scale>
        <p:origin x="69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86CC58-1A4F-1E41-9C0B-5F1B4D3992BA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5B1739-4C7E-BD41-B554-BF1485E2C61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07575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대단원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923A66-FBA4-8B42-9AFB-F02754457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F3F005-E6A4-6840-8D18-274FEB4DAF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214B38-8A5E-F44B-8656-E148A77D4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biLevel thresh="25000"/>
          </a:blip>
          <a:stretch>
            <a:fillRect/>
          </a:stretch>
        </p:blipFill>
        <p:spPr>
          <a:xfrm>
            <a:off x="10251622" y="5728512"/>
            <a:ext cx="1521278" cy="810400"/>
          </a:xfrm>
          <a:prstGeom prst="rect">
            <a:avLst/>
          </a:prstGeom>
        </p:spPr>
      </p:pic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B00CBCCB-3299-F94E-A7C0-595E709DFD6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06423" y="4170014"/>
            <a:ext cx="4309193" cy="420500"/>
          </a:xfrm>
          <a:noFill/>
        </p:spPr>
        <p:txBody>
          <a:bodyPr wrap="none" rtlCol="0">
            <a:spAutoFit/>
          </a:bodyPr>
          <a:lstStyle>
            <a:lvl1pPr>
              <a:defRPr kumimoji="1" lang="ko-KR" altLang="en-US" sz="1600" dirty="0" smtClean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pPr marL="457200" lvl="0" indent="-457200">
              <a:lnSpc>
                <a:spcPct val="150000"/>
              </a:lnSpc>
              <a:buFont typeface="+mj-lt"/>
              <a:buAutoNum type="arabicParenR"/>
            </a:pPr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C60C86-8286-6E4F-9387-546894FC4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032" y="472068"/>
            <a:ext cx="4767652" cy="590931"/>
          </a:xfrm>
          <a:noFill/>
        </p:spPr>
        <p:txBody>
          <a:bodyPr wrap="none" rtlCol="0">
            <a:spAutoFit/>
          </a:bodyPr>
          <a:lstStyle>
            <a:lvl1pPr>
              <a:defRPr kumimoji="1" lang="ko-Kore-KR" altLang="en-US" sz="3600" spc="-150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+mn-cs"/>
              </a:defRPr>
            </a:lvl1pPr>
          </a:lstStyle>
          <a:p>
            <a:pPr marL="0" lvl="0"/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69263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C75740-A94E-AF42-8914-6E3355527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C967FE-D1F1-2546-AB80-8F86A0C07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9699DC-BF9C-4140-ACB2-B75A01DBC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70FFFE-8367-574B-9139-9DA36AE76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54DDA2-A905-CF42-8BEC-98E0B9A0E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4105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96BAF2-D3B8-9448-96AD-4BBFEF25A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20C666-578B-B444-9ED0-828ACF5F51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AD04B1-1373-DF4A-BCFB-B9A0239699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B23C42-D85B-8841-911C-62DFD4B19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526E85-D41C-354C-ABF0-F4C81F870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3ABE5B-BB0B-824D-8583-0719F1B1D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52702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ACEF8-C410-4949-A9C6-142F1437D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B9B1A3-3760-9B49-BAC9-659F63E2C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25F2AA-9DFC-074B-B9D6-DA16321E26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5114CCE-E876-0E48-9DAB-A548D5E0D2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564113-85A4-3641-93F5-57B620E43D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B346EE-586F-4242-978D-02F9D5161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09CFE64-6C40-344A-9413-331A18A0D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0125D70-8ED5-7C41-A859-799BF895E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4318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F9B78DD-6BAE-2347-A209-F463B8F72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37884A-9A43-E540-A686-817E77128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F6C532-84DD-194D-A08A-719E303AD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0490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13ABD6-6140-6A47-AD36-296CF96E5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D72253-46D5-1D46-9028-499EBA90B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A23E4A-460C-5C45-9238-9CC7081F1F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EE3231-2383-E84C-919B-4A7BD4B0B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B87E21-6BA5-5449-8E7E-974AE7A2F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14FC82-5AC3-F047-8C59-E30AB713A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618695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465D3C-F96D-B14F-971F-7BF7E150F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A8560E-E741-8744-8AA7-81D3169C65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23A36F-D9D7-6C4B-90B4-CC07FB342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DBC5BF-2F81-4443-A11C-1625ACECF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83CA94-A0BE-964C-917A-EE46A6B6E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0570C3-9DAB-B449-829F-7EBB4BB3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60992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9461FF-3EB4-4E48-A501-6D9F13872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986D4EF-3235-4048-83EB-697E382F3F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C099B-9105-EB4A-ACCB-6982D2140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0290C0-9C96-3B40-B103-444BB73C0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4E13CB-8B53-EE43-8DE9-98932F43A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50450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8FA8C36-32AA-A449-A77E-58DCAD66F6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F5FA7C-2384-5142-A1B7-05B2A816FD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A20745-3BD0-2441-B18B-7DAD3C17C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2782B7-B159-A243-89D5-D91DB6817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4CFDAE-EFF0-0541-AE12-06CF8F2A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221530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-33351" y="-6062"/>
            <a:ext cx="12290850" cy="6981627"/>
            <a:chOff x="-18" y="2"/>
            <a:chExt cx="7722" cy="4320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-18" y="2"/>
              <a:ext cx="7722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4883" y="2"/>
              <a:ext cx="2818" cy="4276"/>
            </a:xfrm>
            <a:custGeom>
              <a:avLst/>
              <a:gdLst>
                <a:gd name="T0" fmla="*/ 0 w 2818"/>
                <a:gd name="T1" fmla="*/ 0 h 4276"/>
                <a:gd name="T2" fmla="*/ 2818 w 2818"/>
                <a:gd name="T3" fmla="*/ 4276 h 4276"/>
                <a:gd name="T4" fmla="*/ 2818 w 2818"/>
                <a:gd name="T5" fmla="*/ 0 h 4276"/>
                <a:gd name="T6" fmla="*/ 0 w 2818"/>
                <a:gd name="T7" fmla="*/ 0 h 4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8" h="4276">
                  <a:moveTo>
                    <a:pt x="0" y="0"/>
                  </a:moveTo>
                  <a:lnTo>
                    <a:pt x="2818" y="4276"/>
                  </a:lnTo>
                  <a:lnTo>
                    <a:pt x="28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285" y="2"/>
              <a:ext cx="6090" cy="269"/>
            </a:xfrm>
            <a:custGeom>
              <a:avLst/>
              <a:gdLst>
                <a:gd name="T0" fmla="*/ 6090 w 6090"/>
                <a:gd name="T1" fmla="*/ 0 h 269"/>
                <a:gd name="T2" fmla="*/ 6090 w 6090"/>
                <a:gd name="T3" fmla="*/ 269 h 269"/>
                <a:gd name="T4" fmla="*/ 176 w 6090"/>
                <a:gd name="T5" fmla="*/ 269 h 269"/>
                <a:gd name="T6" fmla="*/ 0 w 6090"/>
                <a:gd name="T7" fmla="*/ 5 h 269"/>
                <a:gd name="T8" fmla="*/ 0 w 6090"/>
                <a:gd name="T9" fmla="*/ 0 h 269"/>
                <a:gd name="T10" fmla="*/ 6090 w 6090"/>
                <a:gd name="T11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90" h="269">
                  <a:moveTo>
                    <a:pt x="6090" y="0"/>
                  </a:moveTo>
                  <a:lnTo>
                    <a:pt x="6090" y="269"/>
                  </a:lnTo>
                  <a:lnTo>
                    <a:pt x="176" y="269"/>
                  </a:lnTo>
                  <a:lnTo>
                    <a:pt x="0" y="5"/>
                  </a:lnTo>
                  <a:lnTo>
                    <a:pt x="0" y="0"/>
                  </a:lnTo>
                  <a:lnTo>
                    <a:pt x="6090" y="0"/>
                  </a:lnTo>
                  <a:close/>
                </a:path>
              </a:pathLst>
            </a:custGeom>
            <a:solidFill>
              <a:srgbClr val="E5E3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5779" y="2"/>
              <a:ext cx="1783" cy="1016"/>
            </a:xfrm>
            <a:custGeom>
              <a:avLst/>
              <a:gdLst>
                <a:gd name="T0" fmla="*/ 1783 w 1783"/>
                <a:gd name="T1" fmla="*/ 0 h 1016"/>
                <a:gd name="T2" fmla="*/ 1783 w 1783"/>
                <a:gd name="T3" fmla="*/ 1016 h 1016"/>
                <a:gd name="T4" fmla="*/ 669 w 1783"/>
                <a:gd name="T5" fmla="*/ 1016 h 1016"/>
                <a:gd name="T6" fmla="*/ 0 w 1783"/>
                <a:gd name="T7" fmla="*/ 0 h 1016"/>
                <a:gd name="T8" fmla="*/ 1783 w 1783"/>
                <a:gd name="T9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3" h="1016">
                  <a:moveTo>
                    <a:pt x="1783" y="0"/>
                  </a:moveTo>
                  <a:lnTo>
                    <a:pt x="1783" y="1016"/>
                  </a:lnTo>
                  <a:lnTo>
                    <a:pt x="669" y="1016"/>
                  </a:lnTo>
                  <a:lnTo>
                    <a:pt x="0" y="0"/>
                  </a:lnTo>
                  <a:lnTo>
                    <a:pt x="1783" y="0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6219" y="2"/>
              <a:ext cx="1482" cy="2238"/>
            </a:xfrm>
            <a:custGeom>
              <a:avLst/>
              <a:gdLst>
                <a:gd name="T0" fmla="*/ 0 w 1482"/>
                <a:gd name="T1" fmla="*/ 0 h 2238"/>
                <a:gd name="T2" fmla="*/ 1482 w 1482"/>
                <a:gd name="T3" fmla="*/ 2238 h 2238"/>
                <a:gd name="T4" fmla="*/ 1482 w 1482"/>
                <a:gd name="T5" fmla="*/ 0 h 2238"/>
                <a:gd name="T6" fmla="*/ 0 w 1482"/>
                <a:gd name="T7" fmla="*/ 0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2" h="2238">
                  <a:moveTo>
                    <a:pt x="0" y="0"/>
                  </a:moveTo>
                  <a:lnTo>
                    <a:pt x="1482" y="2238"/>
                  </a:lnTo>
                  <a:lnTo>
                    <a:pt x="148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60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-21" y="46"/>
              <a:ext cx="2818" cy="4276"/>
            </a:xfrm>
            <a:custGeom>
              <a:avLst/>
              <a:gdLst>
                <a:gd name="T0" fmla="*/ 2818 w 2818"/>
                <a:gd name="T1" fmla="*/ 4276 h 4276"/>
                <a:gd name="T2" fmla="*/ 0 w 2818"/>
                <a:gd name="T3" fmla="*/ 0 h 4276"/>
                <a:gd name="T4" fmla="*/ 0 w 2818"/>
                <a:gd name="T5" fmla="*/ 4276 h 4276"/>
                <a:gd name="T6" fmla="*/ 2818 w 2818"/>
                <a:gd name="T7" fmla="*/ 4276 h 4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8" h="4276">
                  <a:moveTo>
                    <a:pt x="2818" y="4276"/>
                  </a:moveTo>
                  <a:lnTo>
                    <a:pt x="0" y="0"/>
                  </a:lnTo>
                  <a:lnTo>
                    <a:pt x="0" y="4276"/>
                  </a:lnTo>
                  <a:lnTo>
                    <a:pt x="2818" y="4276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1303" y="4053"/>
              <a:ext cx="6089" cy="269"/>
            </a:xfrm>
            <a:custGeom>
              <a:avLst/>
              <a:gdLst>
                <a:gd name="T0" fmla="*/ 0 w 6089"/>
                <a:gd name="T1" fmla="*/ 269 h 269"/>
                <a:gd name="T2" fmla="*/ 0 w 6089"/>
                <a:gd name="T3" fmla="*/ 0 h 269"/>
                <a:gd name="T4" fmla="*/ 5916 w 6089"/>
                <a:gd name="T5" fmla="*/ 0 h 269"/>
                <a:gd name="T6" fmla="*/ 6089 w 6089"/>
                <a:gd name="T7" fmla="*/ 264 h 269"/>
                <a:gd name="T8" fmla="*/ 6089 w 6089"/>
                <a:gd name="T9" fmla="*/ 269 h 269"/>
                <a:gd name="T10" fmla="*/ 0 w 6089"/>
                <a:gd name="T1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89" h="269">
                  <a:moveTo>
                    <a:pt x="0" y="269"/>
                  </a:moveTo>
                  <a:lnTo>
                    <a:pt x="0" y="0"/>
                  </a:lnTo>
                  <a:lnTo>
                    <a:pt x="5916" y="0"/>
                  </a:lnTo>
                  <a:lnTo>
                    <a:pt x="6089" y="264"/>
                  </a:lnTo>
                  <a:lnTo>
                    <a:pt x="6089" y="269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E5E3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115" y="3308"/>
              <a:ext cx="1786" cy="1014"/>
            </a:xfrm>
            <a:custGeom>
              <a:avLst/>
              <a:gdLst>
                <a:gd name="T0" fmla="*/ 0 w 1786"/>
                <a:gd name="T1" fmla="*/ 1014 h 1014"/>
                <a:gd name="T2" fmla="*/ 0 w 1786"/>
                <a:gd name="T3" fmla="*/ 0 h 1014"/>
                <a:gd name="T4" fmla="*/ 1114 w 1786"/>
                <a:gd name="T5" fmla="*/ 0 h 1014"/>
                <a:gd name="T6" fmla="*/ 1786 w 1786"/>
                <a:gd name="T7" fmla="*/ 1014 h 1014"/>
                <a:gd name="T8" fmla="*/ 0 w 1786"/>
                <a:gd name="T9" fmla="*/ 1014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6" h="1014">
                  <a:moveTo>
                    <a:pt x="0" y="1014"/>
                  </a:moveTo>
                  <a:lnTo>
                    <a:pt x="0" y="0"/>
                  </a:lnTo>
                  <a:lnTo>
                    <a:pt x="1114" y="0"/>
                  </a:lnTo>
                  <a:lnTo>
                    <a:pt x="1786" y="1014"/>
                  </a:lnTo>
                  <a:lnTo>
                    <a:pt x="0" y="1014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-21" y="2084"/>
              <a:ext cx="1480" cy="2238"/>
            </a:xfrm>
            <a:custGeom>
              <a:avLst/>
              <a:gdLst>
                <a:gd name="T0" fmla="*/ 1480 w 1480"/>
                <a:gd name="T1" fmla="*/ 2238 h 2238"/>
                <a:gd name="T2" fmla="*/ 0 w 1480"/>
                <a:gd name="T3" fmla="*/ 0 h 2238"/>
                <a:gd name="T4" fmla="*/ 0 w 1480"/>
                <a:gd name="T5" fmla="*/ 2238 h 2238"/>
                <a:gd name="T6" fmla="*/ 1480 w 1480"/>
                <a:gd name="T7" fmla="*/ 2238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0" h="2238">
                  <a:moveTo>
                    <a:pt x="1480" y="2238"/>
                  </a:moveTo>
                  <a:lnTo>
                    <a:pt x="0" y="0"/>
                  </a:lnTo>
                  <a:lnTo>
                    <a:pt x="0" y="2238"/>
                  </a:lnTo>
                  <a:lnTo>
                    <a:pt x="1480" y="2238"/>
                  </a:lnTo>
                  <a:close/>
                </a:path>
              </a:pathLst>
            </a:custGeom>
            <a:solidFill>
              <a:srgbClr val="5560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50332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-95250" y="-104774"/>
            <a:ext cx="7639050" cy="6962774"/>
          </a:xfrm>
          <a:prstGeom prst="rect">
            <a:avLst/>
          </a:prstGeom>
          <a:solidFill>
            <a:srgbClr val="505B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292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중단원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7F3F005-E6A4-6840-8D18-274FEB4DAF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0E7234D-A958-ED46-8D9E-D1F85E455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lum bright="100000"/>
          </a:blip>
          <a:stretch>
            <a:fillRect/>
          </a:stretch>
        </p:blipFill>
        <p:spPr>
          <a:xfrm>
            <a:off x="10991850" y="6453187"/>
            <a:ext cx="952500" cy="171450"/>
          </a:xfrm>
          <a:prstGeom prst="rect">
            <a:avLst/>
          </a:prstGeom>
        </p:spPr>
      </p:pic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C41F6B20-C844-2242-B723-0A879ECB77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521" y="402697"/>
            <a:ext cx="2935419" cy="286232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i="1" spc="-150" dirty="0" smtClean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1AEED55F-AE61-274B-9445-BB9E51BA2A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8790" y="3132520"/>
            <a:ext cx="5557932" cy="646331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4000" b="1" dirty="0" smtClean="0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5150494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중단원 도입 문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6662" y="-5489"/>
            <a:ext cx="12298661" cy="1649346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 userDrawn="1"/>
        </p:nvSpPr>
        <p:spPr>
          <a:xfrm>
            <a:off x="2742153" y="76713"/>
            <a:ext cx="9283772" cy="138651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556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2479431" y="388744"/>
            <a:ext cx="0" cy="84614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2493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6639791"/>
            <a:ext cx="12192000" cy="218209"/>
          </a:xfrm>
          <a:prstGeom prst="rect">
            <a:avLst/>
          </a:prstGeom>
          <a:solidFill>
            <a:srgbClr val="55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-54829"/>
            <a:ext cx="12192000" cy="218209"/>
          </a:xfrm>
          <a:prstGeom prst="rect">
            <a:avLst/>
          </a:prstGeom>
          <a:solidFill>
            <a:srgbClr val="55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6683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276349"/>
            <a:ext cx="12192000" cy="4314825"/>
          </a:xfrm>
          <a:prstGeom prst="rect">
            <a:avLst/>
          </a:prstGeom>
          <a:solidFill>
            <a:srgbClr val="505B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00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중단원 도입 문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8D7F45AC-8C1F-9F4E-9335-84153C3DC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9628" y="565678"/>
            <a:ext cx="5606372" cy="276999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lang="ko-KR" altLang="en-US" sz="1200" smtClean="0"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pPr marL="0" lvl="0" algn="just"/>
            <a:r>
              <a:rPr kumimoji="1" lang="ko-KR" altLang="en-US" dirty="0"/>
              <a:t>마스터 텍스트 스타일을 편집하려면 클릭</a:t>
            </a:r>
            <a:endParaRPr kumimoji="1" lang="en-US" altLang="ko-KR" dirty="0"/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AC6B7335-8EDF-8447-BB26-95B4AF462C8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96000" y="5083601"/>
            <a:ext cx="5606372" cy="276999"/>
          </a:xfrm>
        </p:spPr>
        <p:txBody>
          <a:bodyPr wrap="square">
            <a:spAutoFit/>
          </a:bodyPr>
          <a:lstStyle>
            <a:lvl1pPr marL="228600" indent="-228600">
              <a:lnSpc>
                <a:spcPct val="100000"/>
              </a:lnSpc>
              <a:buFont typeface="+mj-lt"/>
              <a:buAutoNum type="arabicPeriod"/>
              <a:defRPr lang="ko-KR" altLang="en-US" sz="1200" smtClean="0"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pPr marL="0" lvl="0" algn="just"/>
            <a:r>
              <a:rPr kumimoji="1" lang="ko-KR" altLang="en-US" dirty="0"/>
              <a:t>마스터 텍스트 스타일을 편집하려면 클릭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98848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587790-49B9-CC42-9B1C-5B1A77944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41" y="403602"/>
            <a:ext cx="10515600" cy="369332"/>
          </a:xfrm>
          <a:noFill/>
        </p:spPr>
        <p:txBody>
          <a:bodyPr wrap="square" rtlCol="0">
            <a:spAutoFit/>
          </a:bodyPr>
          <a:lstStyle>
            <a:lvl1pPr>
              <a:defRPr kumimoji="1" lang="ko-Kore-KR" altLang="en-US" sz="2000" b="1" i="0">
                <a:latin typeface="S-Core Dream 6 Bold" panose="020B0503030302020204" pitchFamily="34" charset="-127"/>
                <a:ea typeface="S-Core Dream 6 Bold" panose="020B0503030302020204" pitchFamily="34" charset="-127"/>
                <a:cs typeface="+mn-cs"/>
              </a:defRPr>
            </a:lvl1pPr>
          </a:lstStyle>
          <a:p>
            <a:pPr marL="0" lvl="0"/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F65C64D-A4C4-D048-BAEF-0CD8461A8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7FE0C9-1A27-3D41-AA81-A420F27B5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8447E4-235B-2845-A7B8-486D34C3E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1D07F708-94F1-F94D-AB71-FD316CFED236}"/>
              </a:ext>
            </a:extLst>
          </p:cNvPr>
          <p:cNvCxnSpPr>
            <a:cxnSpLocks/>
          </p:cNvCxnSpPr>
          <p:nvPr userDrawn="1"/>
        </p:nvCxnSpPr>
        <p:spPr>
          <a:xfrm>
            <a:off x="387856" y="818352"/>
            <a:ext cx="1060709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9B8A6CE2-615C-9F45-9ECB-9CB9748AF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729" y="910800"/>
            <a:ext cx="5708144" cy="338491"/>
          </a:xfr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50000"/>
              </a:lnSpc>
              <a:buNone/>
              <a:defRPr kumimoji="1" lang="ko-KR" altLang="en-US" sz="1200" smtClean="0"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032636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5E5C7DD-C3E0-9545-9D9C-F5161D88F61F}"/>
              </a:ext>
            </a:extLst>
          </p:cNvPr>
          <p:cNvSpPr/>
          <p:nvPr userDrawn="1"/>
        </p:nvSpPr>
        <p:spPr>
          <a:xfrm>
            <a:off x="746975" y="669701"/>
            <a:ext cx="10753859" cy="55507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BC80197-36D6-C740-9025-CD00E2D106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6463" y="6423691"/>
            <a:ext cx="1214371" cy="218587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7FA1B531-CBCF-4A45-B20A-FE49569A5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975" y="198772"/>
            <a:ext cx="4765183" cy="369332"/>
          </a:xfrm>
          <a:noFill/>
        </p:spPr>
        <p:txBody>
          <a:bodyPr wrap="square" rtlCol="0">
            <a:spAutoFit/>
          </a:bodyPr>
          <a:lstStyle>
            <a:lvl1pPr>
              <a:defRPr kumimoji="1" lang="ko-Kore-KR" altLang="en-US" sz="2000" b="1" i="0">
                <a:solidFill>
                  <a:srgbClr val="556078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+mn-cs"/>
              </a:defRPr>
            </a:lvl1pPr>
          </a:lstStyle>
          <a:p>
            <a:pPr marL="0" lvl="0"/>
            <a:r>
              <a:rPr kumimoji="1" lang="ko-KR" altLang="en-US" dirty="0" err="1"/>
              <a:t>중단원</a:t>
            </a:r>
            <a:r>
              <a:rPr kumimoji="1" lang="ko-KR" altLang="en-US" dirty="0"/>
              <a:t> 제목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35359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5E5C7DD-C3E0-9545-9D9C-F5161D88F61F}"/>
              </a:ext>
            </a:extLst>
          </p:cNvPr>
          <p:cNvSpPr/>
          <p:nvPr userDrawn="1"/>
        </p:nvSpPr>
        <p:spPr>
          <a:xfrm>
            <a:off x="746975" y="669701"/>
            <a:ext cx="10753859" cy="55507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BC80197-36D6-C740-9025-CD00E2D106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6463" y="6423691"/>
            <a:ext cx="1214371" cy="218587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7FA1B531-CBCF-4A45-B20A-FE49569A5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4552" y="974269"/>
            <a:ext cx="4765183" cy="286232"/>
          </a:xfrm>
          <a:noFill/>
        </p:spPr>
        <p:txBody>
          <a:bodyPr wrap="square" rtlCol="0">
            <a:spAutoFit/>
          </a:bodyPr>
          <a:lstStyle>
            <a:lvl1pPr>
              <a:defRPr kumimoji="1" lang="ko-Kore-KR" altLang="en-US" sz="1400" b="1" i="0" spc="-15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+mn-cs"/>
              </a:defRPr>
            </a:lvl1pPr>
          </a:lstStyle>
          <a:p>
            <a:pPr marL="0" lvl="0"/>
            <a:r>
              <a:rPr kumimoji="1" lang="ko-KR" altLang="en-US" dirty="0" err="1"/>
              <a:t>중단원</a:t>
            </a:r>
            <a:r>
              <a:rPr kumimoji="1" lang="ko-KR" altLang="en-US" dirty="0"/>
              <a:t> 제목</a:t>
            </a:r>
            <a:endParaRPr kumimoji="1" lang="ko-Kore-KR" altLang="en-US" dirty="0"/>
          </a:p>
        </p:txBody>
      </p:sp>
      <p:sp>
        <p:nvSpPr>
          <p:cNvPr id="18" name="텍스트 개체 틀 2">
            <a:extLst>
              <a:ext uri="{FF2B5EF4-FFF2-40B4-BE49-F238E27FC236}">
                <a16:creationId xmlns:a16="http://schemas.microsoft.com/office/drawing/2014/main" id="{91598F29-B6B3-FD47-AE3A-44456CBAB8C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04552" y="1108629"/>
            <a:ext cx="5708144" cy="912879"/>
          </a:xfrm>
          <a:noFill/>
        </p:spPr>
        <p:txBody>
          <a:bodyPr wrap="square" rtlCol="0" anchor="ctr">
            <a:spAutoFit/>
          </a:bodyPr>
          <a:lstStyle>
            <a:lvl1pPr marL="0" indent="0">
              <a:lnSpc>
                <a:spcPct val="100000"/>
              </a:lnSpc>
              <a:buNone/>
              <a:defRPr kumimoji="1" lang="ko-KR" altLang="en-US" sz="4000" b="1" i="0" spc="-150" smtClean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kumimoji="1" lang="ko-KR" altLang="en-US" dirty="0"/>
              <a:t>소단원 제목</a:t>
            </a:r>
          </a:p>
        </p:txBody>
      </p:sp>
    </p:spTree>
    <p:extLst>
      <p:ext uri="{BB962C8B-B14F-4D97-AF65-F5344CB8AC3E}">
        <p14:creationId xmlns:p14="http://schemas.microsoft.com/office/powerpoint/2010/main" val="390549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중단원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7F3F005-E6A4-6840-8D18-274FEB4DAF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0E7234D-A958-ED46-8D9E-D1F85E455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lum bright="100000"/>
          </a:blip>
          <a:stretch>
            <a:fillRect/>
          </a:stretch>
        </p:blipFill>
        <p:spPr>
          <a:xfrm>
            <a:off x="10991850" y="6453187"/>
            <a:ext cx="952500" cy="171450"/>
          </a:xfrm>
          <a:prstGeom prst="rect">
            <a:avLst/>
          </a:prstGeom>
        </p:spPr>
      </p:pic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C41F6B20-C844-2242-B723-0A879ECB7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6521" y="402697"/>
            <a:ext cx="1021433" cy="286232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i="1" spc="-150" dirty="0" smtClean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ko-KR" altLang="en-US" dirty="0" err="1"/>
              <a:t>중단원</a:t>
            </a:r>
            <a:r>
              <a:rPr kumimoji="1" lang="ko-KR" altLang="en-US" dirty="0"/>
              <a:t> 제모 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1AEED55F-AE61-274B-9445-BB9E51BA2A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6521" y="1091626"/>
            <a:ext cx="5365571" cy="646331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4000" b="1" dirty="0" smtClean="0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en-US" altLang="ko-KR" dirty="0"/>
              <a:t>Header 2  </a:t>
            </a:r>
            <a:r>
              <a:rPr kumimoji="1" lang="ko-KR" altLang="en-US" dirty="0"/>
              <a:t>소단원 제목</a:t>
            </a:r>
          </a:p>
        </p:txBody>
      </p:sp>
    </p:spTree>
    <p:extLst>
      <p:ext uri="{BB962C8B-B14F-4D97-AF65-F5344CB8AC3E}">
        <p14:creationId xmlns:p14="http://schemas.microsoft.com/office/powerpoint/2010/main" val="93065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4447D2C-D7C8-534D-8439-49EF5C0D91E8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6545F6-6DB6-6747-8528-356C1DA2AA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biLevel thresh="25000"/>
          </a:blip>
          <a:stretch>
            <a:fillRect/>
          </a:stretch>
        </p:blipFill>
        <p:spPr>
          <a:xfrm>
            <a:off x="5198123" y="3075057"/>
            <a:ext cx="1795753" cy="956616"/>
          </a:xfrm>
          <a:prstGeom prst="rect">
            <a:avLst/>
          </a:prstGeom>
        </p:spPr>
      </p:pic>
      <p:sp>
        <p:nvSpPr>
          <p:cNvPr id="9" name="텍스트 개체 틀 24">
            <a:extLst>
              <a:ext uri="{FF2B5EF4-FFF2-40B4-BE49-F238E27FC236}">
                <a16:creationId xmlns:a16="http://schemas.microsoft.com/office/drawing/2014/main" id="{10415C67-D597-5049-8E31-B0CC877559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521" y="402697"/>
            <a:ext cx="2935419" cy="286232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i="1" spc="-150" dirty="0" smtClean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520717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3DAA43-9755-BB4E-9CBE-F5D03B901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E023F3-AD78-F746-8D0C-F0113B6E7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6E52EC-2F6D-AE42-AB0D-5EFC54219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8DD8FC-5188-0548-97ED-AC54B2C07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B9FAF6-3455-B845-8C2E-0E6E605EC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53066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06AD788-2A33-EF4A-8DB5-4E81DE883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8255FC-0C10-7242-B097-D920BC016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C158E8-F926-9C44-9BF7-AB0D590F9B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0CFBDA-D4B0-5F40-B8B1-EDCB203C4D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3595DC-0FC5-4246-B7C4-2E2D42C91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BBF702-067C-AF4A-9427-346616513F89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0" y="-2867891"/>
            <a:ext cx="60325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960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4" r:id="rId4"/>
    <p:sldLayoutId id="2147483664" r:id="rId5"/>
    <p:sldLayoutId id="2147483665" r:id="rId6"/>
    <p:sldLayoutId id="2147483663" r:id="rId7"/>
    <p:sldLayoutId id="2147483662" r:id="rId8"/>
    <p:sldLayoutId id="2147483650" r:id="rId9"/>
    <p:sldLayoutId id="2147483651" r:id="rId10"/>
    <p:sldLayoutId id="2147483652" r:id="rId11"/>
    <p:sldLayoutId id="2147483653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66136" y="4410333"/>
            <a:ext cx="33665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500" spc="600" dirty="0">
                <a:solidFill>
                  <a:srgbClr val="222A36"/>
                </a:solidFill>
              </a:rPr>
              <a:t>인공지능 프로그래밍 교육</a:t>
            </a:r>
            <a:endParaRPr lang="ko-KR" altLang="en-US" sz="1500" spc="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119" y="2285999"/>
            <a:ext cx="3199762" cy="22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180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DA3453-3BB5-AB41-8B02-E956E8A087C1}"/>
              </a:ext>
            </a:extLst>
          </p:cNvPr>
          <p:cNvSpPr txBox="1"/>
          <p:nvPr/>
        </p:nvSpPr>
        <p:spPr>
          <a:xfrm>
            <a:off x="1063662" y="853158"/>
            <a:ext cx="2626909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ore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리스트의 </a:t>
            </a:r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특정 원소 제거하기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C76354-4770-DC44-BD22-59796FD1C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807" y="1944578"/>
            <a:ext cx="8121600" cy="3828489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55FAAC-5348-C040-A6D7-4C90F30F1C7E}"/>
              </a:ext>
            </a:extLst>
          </p:cNvPr>
          <p:cNvSpPr txBox="1"/>
          <p:nvPr/>
        </p:nvSpPr>
        <p:spPr>
          <a:xfrm>
            <a:off x="1063662" y="1306136"/>
            <a:ext cx="6898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lang="ko-Kore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리스트에 존재하지 않는 값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</a:t>
            </a:r>
            <a:r>
              <a:rPr lang="ko-Kore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ore-KR" sz="1400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remove()</a:t>
            </a:r>
            <a:r>
              <a:rPr lang="ko-KR" altLang="en-US" sz="1400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메서드를 적용하거나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비어있는 리스트에 </a:t>
            </a:r>
            <a:endParaRPr lang="en-US" altLang="ko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400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pop()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메서드를 이용하면 어떠한 결과가 출력되는지 확인해 보세요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0106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227610" y="347846"/>
            <a:ext cx="65695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두개의 리스트간 연산을 수행하거나</a:t>
            </a:r>
            <a:r>
              <a:rPr kumimoji="1" lang="en-US" altLang="ko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kumimoji="1" lang="en-US" altLang="ko-KR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zip, sorted, len</a:t>
            </a:r>
            <a:r>
              <a:rPr kumimoji="1" lang="en-US" altLang="ko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 같은</a:t>
            </a:r>
            <a:endParaRPr kumimoji="1" lang="en-US" altLang="ko-KR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다양한 함수를 이용하여 필요한 값을 얻을 수 있습니다</a:t>
            </a:r>
            <a:r>
              <a:rPr kumimoji="1" lang="en-US" altLang="ko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DA3453-3BB5-AB41-8B02-E956E8A087C1}"/>
              </a:ext>
            </a:extLst>
          </p:cNvPr>
          <p:cNvSpPr txBox="1"/>
          <p:nvPr/>
        </p:nvSpPr>
        <p:spPr>
          <a:xfrm>
            <a:off x="1076020" y="3166184"/>
            <a:ext cx="1463127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ore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리스트와 연산자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46A6C3-558C-6444-80D0-E763B6FD7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351" y="3684480"/>
            <a:ext cx="8121600" cy="2363888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55FAAC-5348-C040-A6D7-4C90F30F1C7E}"/>
              </a:ext>
            </a:extLst>
          </p:cNvPr>
          <p:cNvSpPr txBox="1"/>
          <p:nvPr/>
        </p:nvSpPr>
        <p:spPr>
          <a:xfrm>
            <a:off x="1076020" y="2538795"/>
            <a:ext cx="7305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</a:t>
            </a:r>
            <a:r>
              <a:rPr kumimoji="1"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이전 시간에 이외 유사한 연산 결과를 얻을 수 있는 자료형이 한가지 있었습니다</a:t>
            </a:r>
            <a:r>
              <a:rPr kumimoji="1"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r>
              <a:rPr kumimoji="1"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</a:t>
            </a:r>
            <a:r>
              <a:rPr kumimoji="1"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어떤 자료형인지</a:t>
            </a:r>
            <a:r>
              <a:rPr kumimoji="1"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kumimoji="1"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어떻게 유사한 연산 결과를 내는지 생각해 봅시다</a:t>
            </a:r>
            <a:r>
              <a:rPr kumimoji="1"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29742" y="24192"/>
            <a:ext cx="1628972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리스트의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연산자 및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함수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0855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DA3453-3BB5-AB41-8B02-E956E8A087C1}"/>
              </a:ext>
            </a:extLst>
          </p:cNvPr>
          <p:cNvSpPr txBox="1"/>
          <p:nvPr/>
        </p:nvSpPr>
        <p:spPr>
          <a:xfrm>
            <a:off x="1059415" y="850714"/>
            <a:ext cx="1684801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두 리스트 교차하기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1F9683-B53C-1345-AB03-FCD8E6D65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560" y="1349693"/>
            <a:ext cx="8121600" cy="1732775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680635-54C6-5048-AB51-E981A4C3B01B}"/>
              </a:ext>
            </a:extLst>
          </p:cNvPr>
          <p:cNvSpPr txBox="1"/>
          <p:nvPr/>
        </p:nvSpPr>
        <p:spPr>
          <a:xfrm>
            <a:off x="1059414" y="3438144"/>
            <a:ext cx="1781784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en-US" altLang="ko-KR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인덱스</a:t>
            </a:r>
            <a:r>
              <a:rPr kumimoji="1" lang="en-US" altLang="ko-KR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값</a:t>
            </a:r>
            <a:r>
              <a:rPr kumimoji="1" lang="en-US" altLang="ko-KR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쌍 얻기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B882D2-0C28-A540-AAA1-8710E8DE3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560" y="3933043"/>
            <a:ext cx="8121600" cy="1909136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</p:spTree>
    <p:extLst>
      <p:ext uri="{BB962C8B-B14F-4D97-AF65-F5344CB8AC3E}">
        <p14:creationId xmlns:p14="http://schemas.microsoft.com/office/powerpoint/2010/main" val="3816856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8DA3453-3BB5-AB41-8B02-E956E8A087C1}"/>
              </a:ext>
            </a:extLst>
          </p:cNvPr>
          <p:cNvSpPr txBox="1"/>
          <p:nvPr/>
        </p:nvSpPr>
        <p:spPr>
          <a:xfrm>
            <a:off x="1068557" y="1059665"/>
            <a:ext cx="1324583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원소 개수 세기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680635-54C6-5048-AB51-E981A4C3B01B}"/>
              </a:ext>
            </a:extLst>
          </p:cNvPr>
          <p:cNvSpPr txBox="1"/>
          <p:nvPr/>
        </p:nvSpPr>
        <p:spPr>
          <a:xfrm>
            <a:off x="1068556" y="3088143"/>
            <a:ext cx="1463129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ore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리스트 정렬하기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0CA9C0B-F40B-2042-9A61-56352FAE4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558" y="1563708"/>
            <a:ext cx="8121600" cy="914146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A553C7B-19A5-DA49-91E7-BBAD84367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558" y="3597058"/>
            <a:ext cx="8121600" cy="2305366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</p:spTree>
    <p:extLst>
      <p:ext uri="{BB962C8B-B14F-4D97-AF65-F5344CB8AC3E}">
        <p14:creationId xmlns:p14="http://schemas.microsoft.com/office/powerpoint/2010/main" val="3423997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6032" y="2921168"/>
            <a:ext cx="11419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err="1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튜플</a:t>
            </a:r>
            <a:r>
              <a:rPr lang="en-US" altLang="ko-KR" sz="6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(Tuple)</a:t>
            </a:r>
            <a:endParaRPr lang="ko-KR" altLang="en-US" sz="60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6E60DEB-F389-684E-B616-6C03CB68DEFD}"/>
              </a:ext>
            </a:extLst>
          </p:cNvPr>
          <p:cNvSpPr/>
          <p:nvPr/>
        </p:nvSpPr>
        <p:spPr>
          <a:xfrm>
            <a:off x="101536" y="1372134"/>
            <a:ext cx="24568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파이썬의</a:t>
            </a:r>
            <a:r>
              <a:rPr kumimoji="1"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자료구조</a:t>
            </a:r>
            <a:endParaRPr lang="ko-KR" altLang="en-US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4357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687697" y="3181758"/>
            <a:ext cx="4980615" cy="2195453"/>
            <a:chOff x="3664300" y="3364638"/>
            <a:chExt cx="4980615" cy="2195453"/>
          </a:xfrm>
        </p:grpSpPr>
        <p:sp>
          <p:nvSpPr>
            <p:cNvPr id="21" name="직사각형 20"/>
            <p:cNvSpPr/>
            <p:nvPr/>
          </p:nvSpPr>
          <p:spPr>
            <a:xfrm>
              <a:off x="3664300" y="3364638"/>
              <a:ext cx="4628970" cy="787480"/>
            </a:xfrm>
            <a:prstGeom prst="rect">
              <a:avLst/>
            </a:prstGeom>
            <a:solidFill>
              <a:srgbClr val="55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B00EC2-9E7A-EF4C-A542-701790912E85}"/>
                </a:ext>
              </a:extLst>
            </p:cNvPr>
            <p:cNvSpPr txBox="1"/>
            <p:nvPr/>
          </p:nvSpPr>
          <p:spPr>
            <a:xfrm>
              <a:off x="3883440" y="3438880"/>
              <a:ext cx="42691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3600" b="1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tup = ( 1, 2, 3, 4 )</a:t>
              </a:r>
              <a:endParaRPr kumimoji="1" lang="ko-Kore-KR" altLang="en-US" sz="36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pic>
          <p:nvPicPr>
            <p:cNvPr id="23" name="그래픽 3" descr="시계 방향으로 굽은 선 화살표">
              <a:extLst>
                <a:ext uri="{FF2B5EF4-FFF2-40B4-BE49-F238E27FC236}">
                  <a16:creationId xmlns:a16="http://schemas.microsoft.com/office/drawing/2014/main" id="{C2867CA0-2F73-2648-AF78-D15ACA54A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500084">
              <a:off x="5288898" y="4026747"/>
              <a:ext cx="914400" cy="9144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8F1D2D0-CD4D-BB42-9439-34F40E740547}"/>
                </a:ext>
              </a:extLst>
            </p:cNvPr>
            <p:cNvSpPr txBox="1"/>
            <p:nvPr/>
          </p:nvSpPr>
          <p:spPr>
            <a:xfrm>
              <a:off x="4234338" y="5190759"/>
              <a:ext cx="178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튜플의</a:t>
              </a:r>
              <a:r>
                <a:rPr kumimoji="1" lang="ko-Kore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kumimoji="1" lang="en-US" altLang="ko-Kore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0</a:t>
              </a:r>
              <a:r>
                <a:rPr kumimoji="1"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번째 값</a:t>
              </a:r>
              <a:endParaRPr kumimoji="1" lang="ko-Kore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DE06EC7-7FA3-3B45-A006-C7818C2D03F7}"/>
                </a:ext>
              </a:extLst>
            </p:cNvPr>
            <p:cNvSpPr txBox="1"/>
            <p:nvPr/>
          </p:nvSpPr>
          <p:spPr>
            <a:xfrm>
              <a:off x="6855643" y="5187329"/>
              <a:ext cx="178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튜플</a:t>
              </a:r>
              <a:r>
                <a:rPr kumimoji="1" lang="ko-Kore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의 </a:t>
              </a:r>
              <a:r>
                <a:rPr kumimoji="1"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3</a:t>
              </a:r>
              <a:r>
                <a:rPr kumimoji="1"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번째 값</a:t>
              </a:r>
              <a:endParaRPr kumimoji="1" lang="ko-Kore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pic>
          <p:nvPicPr>
            <p:cNvPr id="26" name="그래픽 20" descr="시계 방향으로 굽은 선 화살표">
              <a:extLst>
                <a:ext uri="{FF2B5EF4-FFF2-40B4-BE49-F238E27FC236}">
                  <a16:creationId xmlns:a16="http://schemas.microsoft.com/office/drawing/2014/main" id="{32FBBDD2-3942-974B-A824-F591908FE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500084">
              <a:off x="7084515" y="4026748"/>
              <a:ext cx="914400" cy="914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51C933-D733-2042-ACB4-F38005A11121}"/>
                </a:ext>
              </a:extLst>
            </p:cNvPr>
            <p:cNvSpPr txBox="1"/>
            <p:nvPr/>
          </p:nvSpPr>
          <p:spPr>
            <a:xfrm>
              <a:off x="6310547" y="5190759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>
                  <a:latin typeface="S-Core Dream 4 Regular" panose="020B0203030302020204" pitchFamily="34" charset="-127"/>
                  <a:ea typeface="S-Core Dream 4 Regular" panose="020B0203030302020204" pitchFamily="34" charset="-127"/>
                </a:rPr>
                <a:t>…</a:t>
              </a:r>
              <a:endParaRPr kumimoji="1" lang="ko-Kore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9601FDA-9175-5B4B-9AFC-075EA1B90B84}"/>
                </a:ext>
              </a:extLst>
            </p:cNvPr>
            <p:cNvSpPr txBox="1"/>
            <p:nvPr/>
          </p:nvSpPr>
          <p:spPr>
            <a:xfrm>
              <a:off x="6523434" y="4380442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>
                  <a:latin typeface="S-Core Dream 4 Regular" panose="020B0203030302020204" pitchFamily="34" charset="-127"/>
                  <a:ea typeface="S-Core Dream 4 Regular" panose="020B0203030302020204" pitchFamily="34" charset="-127"/>
                </a:rPr>
                <a:t>…</a:t>
              </a:r>
              <a:endParaRPr kumimoji="1" lang="ko-Kore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1091031" y="203481"/>
            <a:ext cx="136768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5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튜플의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특징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30880" y="92859"/>
            <a:ext cx="57393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파이썬의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ko-KR" altLang="en-US" sz="14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튜플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(Tuple)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또한 여러 개의 객체를 각각의 원소로 가질 수 있는</a:t>
            </a:r>
            <a:endParaRPr kumimoji="1" lang="en-US" altLang="ko-KR" sz="14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파이썬의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기본 내장 컨테이너 </a:t>
            </a:r>
            <a:r>
              <a:rPr kumimoji="1" lang="ko-KR" altLang="en-US" sz="14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자료형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입니다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리스트 </a:t>
            </a:r>
            <a:r>
              <a:rPr kumimoji="1" lang="ko-KR" altLang="en-US" sz="14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자료형와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같이 각 원소들 간의 순서가 존재하지만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리스트와는 달리 </a:t>
            </a:r>
            <a:r>
              <a:rPr kumimoji="1" lang="ko-KR" altLang="en-US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구성하는 원소를 수정할 수 없다는 특징이 있습니다</a:t>
            </a:r>
            <a:r>
              <a:rPr kumimoji="1" lang="en-US" altLang="ko-KR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79381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227609" y="343018"/>
            <a:ext cx="6977095" cy="877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tuple</a:t>
            </a:r>
            <a:r>
              <a:rPr kumimoji="1" lang="en-US" altLang="ko-KR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( ) </a:t>
            </a:r>
            <a:r>
              <a:rPr kumimoji="1"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함수를 이용하거나 </a:t>
            </a:r>
            <a:r>
              <a:rPr kumimoji="1" lang="ko-KR" altLang="en-US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소괄호</a:t>
            </a:r>
            <a:r>
              <a:rPr kumimoji="1" lang="en-US" altLang="ko-KR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(Parentheses)</a:t>
            </a:r>
            <a:r>
              <a:rPr kumimoji="1"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이용하여</a:t>
            </a:r>
            <a:endParaRPr kumimoji="1" lang="en-US" altLang="ko-KR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여러 개의 원소를 갖는 튜플을 생성할 수 있습니다</a:t>
            </a:r>
            <a:r>
              <a:rPr kumimoji="1" lang="en-US" altLang="ko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678BF9-3258-9541-B16D-BD9072398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444" y="2226484"/>
            <a:ext cx="8121600" cy="4076311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667838" y="230913"/>
            <a:ext cx="17908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5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튜플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생성하기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9121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F32249B-DBCD-B743-AFCB-747A404D9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32" y="2719911"/>
            <a:ext cx="8121600" cy="2134643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A80A5B-992B-1345-8E18-45EF42320736}"/>
              </a:ext>
            </a:extLst>
          </p:cNvPr>
          <p:cNvSpPr txBox="1"/>
          <p:nvPr/>
        </p:nvSpPr>
        <p:spPr>
          <a:xfrm>
            <a:off x="1068088" y="2057854"/>
            <a:ext cx="8232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kumimoji="1"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튜플도 리스트와 마찬가지로</a:t>
            </a:r>
            <a:r>
              <a:rPr kumimoji="1"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kumimoji="1"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튜플</a:t>
            </a:r>
            <a:r>
              <a:rPr kumimoji="1"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kumimoji="1"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리스트와 같은 컨테이너 자료를 포함하여 다양한 데이터타입의</a:t>
            </a:r>
            <a:endParaRPr kumimoji="1" lang="en-US" altLang="ko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kumimoji="1"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데이터를 하나의 튜플에 담을 수 있습니다</a:t>
            </a:r>
            <a:r>
              <a:rPr kumimoji="1"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44198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8DA3453-3BB5-AB41-8B02-E956E8A087C1}"/>
              </a:ext>
            </a:extLst>
          </p:cNvPr>
          <p:cNvSpPr txBox="1"/>
          <p:nvPr/>
        </p:nvSpPr>
        <p:spPr>
          <a:xfrm>
            <a:off x="1057156" y="1816490"/>
            <a:ext cx="3416618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튜플을 구성하는 원소 가져오기</a:t>
            </a:r>
            <a:r>
              <a:rPr kumimoji="1" lang="en-US" altLang="ko-KR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(Indexing)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D0372B3-FCDC-674A-93E0-DCE89E245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88" y="2285179"/>
            <a:ext cx="8121600" cy="4389384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3227609" y="179349"/>
            <a:ext cx="84011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튜플 자료형은 리스트와 같이 순서가 있어 인덱스를 활용한 인덱싱이 가능하지만</a:t>
            </a:r>
            <a:r>
              <a:rPr kumimoji="1"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원소의 수정이 불가능합니다</a:t>
            </a:r>
            <a:r>
              <a:rPr kumimoji="1"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튜플을</a:t>
            </a:r>
            <a:r>
              <a:rPr kumimoji="1"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직접 다루어 보겠습니다</a:t>
            </a:r>
            <a:r>
              <a:rPr kumimoji="1"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en-US" altLang="ko-Kore-KR" sz="16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7702" y="176049"/>
            <a:ext cx="229101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5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튜플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다루기 기본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898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DA3453-3BB5-AB41-8B02-E956E8A087C1}"/>
              </a:ext>
            </a:extLst>
          </p:cNvPr>
          <p:cNvSpPr txBox="1"/>
          <p:nvPr/>
        </p:nvSpPr>
        <p:spPr>
          <a:xfrm>
            <a:off x="1066300" y="1700962"/>
            <a:ext cx="2252836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ore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튜플의 특정 원소 확인하기</a:t>
            </a:r>
          </a:p>
        </p:txBody>
      </p:sp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BA50F7B3-A979-FD4C-86BE-01595B9E9276}"/>
              </a:ext>
            </a:extLst>
          </p:cNvPr>
          <p:cNvSpPr txBox="1">
            <a:spLocks/>
          </p:cNvSpPr>
          <p:nvPr/>
        </p:nvSpPr>
        <p:spPr>
          <a:xfrm>
            <a:off x="1075444" y="1285464"/>
            <a:ext cx="6212324" cy="37952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</a:t>
            </a:r>
            <a:r>
              <a:rPr lang="ko-Kore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튜플의 개수보다 큰 인덱스의 원소를 찾을 경우 어떠한 결과가 나올까요</a:t>
            </a:r>
            <a:r>
              <a:rPr lang="en-US" altLang="ko-Kore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  <a:endParaRPr lang="en-US" altLang="ko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E7A72D-954C-3A4E-A439-77B40369B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444" y="2267203"/>
            <a:ext cx="8121600" cy="1908050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</p:spTree>
    <p:extLst>
      <p:ext uri="{BB962C8B-B14F-4D97-AF65-F5344CB8AC3E}">
        <p14:creationId xmlns:p14="http://schemas.microsoft.com/office/powerpoint/2010/main" val="1371944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-221677" y="4206576"/>
            <a:ext cx="7061388" cy="853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-221674" y="3235628"/>
            <a:ext cx="6127394" cy="576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-221676" y="5455110"/>
            <a:ext cx="7061387" cy="8514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  </a:t>
            </a:r>
            <a:endParaRPr lang="ko-KR" altLang="en-US" dirty="0"/>
          </a:p>
        </p:txBody>
      </p:sp>
      <p:sp>
        <p:nvSpPr>
          <p:cNvPr id="4" name="텍스트 개체 틀 1">
            <a:extLst>
              <a:ext uri="{FF2B5EF4-FFF2-40B4-BE49-F238E27FC236}">
                <a16:creationId xmlns:a16="http://schemas.microsoft.com/office/drawing/2014/main" id="{9A3C80D0-BB8C-F740-9E6D-714C1E6BE933}"/>
              </a:ext>
            </a:extLst>
          </p:cNvPr>
          <p:cNvSpPr txBox="1">
            <a:spLocks/>
          </p:cNvSpPr>
          <p:nvPr/>
        </p:nvSpPr>
        <p:spPr>
          <a:xfrm>
            <a:off x="6286282" y="1337893"/>
            <a:ext cx="4640798" cy="22831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ko-KR" altLang="en-US" sz="100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파</a:t>
            </a:r>
            <a:r>
              <a:rPr lang="ko-KR" altLang="en-US" sz="10000" dirty="0" err="1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이썬</a:t>
            </a:r>
            <a:r>
              <a:rPr kumimoji="1" lang="ko-Kore-KR" altLang="en-US" sz="100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</a:t>
            </a:r>
            <a:endParaRPr kumimoji="1" lang="en-US" altLang="ko-Kore-KR" sz="10000" dirty="0">
              <a:solidFill>
                <a:srgbClr val="505B7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kumimoji="1" lang="ko-Kore-KR" altLang="en-US" sz="10000" dirty="0">
                <a:solidFill>
                  <a:srgbClr val="F7F7F6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</a:t>
            </a:r>
            <a:r>
              <a:rPr kumimoji="1" lang="ko-Kore-KR" altLang="en-US" sz="100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료구조</a:t>
            </a:r>
            <a:endParaRPr lang="en-US" altLang="ko-KR" sz="10000" dirty="0">
              <a:solidFill>
                <a:srgbClr val="505B7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46857" y="4222186"/>
            <a:ext cx="6127095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파이썬에서</a:t>
            </a:r>
            <a:r>
              <a:rPr lang="ko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30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리스트</a:t>
            </a:r>
            <a:r>
              <a:rPr lang="en-US" altLang="ko-KR" sz="30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</a:t>
            </a:r>
            <a:r>
              <a:rPr lang="ko-KR" altLang="en-US" sz="3000" dirty="0" err="1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튜플</a:t>
            </a:r>
            <a:r>
              <a:rPr lang="en-US" altLang="ko-KR" sz="30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30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세트</a:t>
            </a:r>
            <a:r>
              <a:rPr lang="en-US" altLang="ko-KR" sz="30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3000" dirty="0" err="1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딕셔너리</a:t>
            </a:r>
            <a:r>
              <a:rPr lang="en-US" altLang="ko-KR" sz="30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</a:t>
            </a:r>
            <a:r>
              <a:rPr lang="ko-KR" altLang="en-US" sz="30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자료형의 특징을 이해해봅시다</a:t>
            </a:r>
            <a:r>
              <a:rPr lang="en-US" altLang="ko-KR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346856" y="3248486"/>
            <a:ext cx="593942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파이썬에서</a:t>
            </a:r>
            <a:r>
              <a:rPr lang="ko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30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컨테이너 </a:t>
            </a:r>
            <a:r>
              <a:rPr lang="ko-KR" altLang="en-US" sz="3000" dirty="0" err="1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자료형</a:t>
            </a:r>
            <a:r>
              <a:rPr lang="ko-KR" altLang="en-US" sz="1600" dirty="0" err="1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</a:t>
            </a:r>
            <a:r>
              <a:rPr lang="ko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개념을 이해해봅시다</a:t>
            </a:r>
            <a:r>
              <a:rPr lang="en-US" altLang="ko-KR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endParaRPr lang="en-US" altLang="ko-Kore-KR" sz="1600" dirty="0">
              <a:solidFill>
                <a:srgbClr val="505B7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46857" y="5478866"/>
            <a:ext cx="6328263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다양한 컨테이너 </a:t>
            </a:r>
            <a:r>
              <a:rPr lang="ko-KR" altLang="en-US" sz="1600" dirty="0" err="1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자료형의</a:t>
            </a:r>
            <a:r>
              <a:rPr lang="ko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30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생성</a:t>
            </a:r>
            <a:r>
              <a:rPr lang="en-US" altLang="ko-KR" sz="30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30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수정</a:t>
            </a:r>
            <a:r>
              <a:rPr lang="en-US" altLang="ko-KR" sz="30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30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인덱싱</a:t>
            </a:r>
            <a:r>
              <a:rPr lang="en-US" altLang="ko-KR" sz="30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30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제거 </a:t>
            </a:r>
            <a:r>
              <a:rPr lang="ko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등 조작방법을 배워봅시다</a:t>
            </a:r>
            <a:r>
              <a:rPr lang="en-US" altLang="ko-KR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r>
              <a:rPr lang="ko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ko-KR" altLang="en-US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319425" y="208942"/>
            <a:ext cx="25285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5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학습목표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408078" y="1230684"/>
            <a:ext cx="153575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603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2C1B643-9D55-CD43-AA84-F68AD1EC8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75" y="2478902"/>
            <a:ext cx="8121600" cy="1034559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72D249-FF9D-AE46-9677-275D37EDE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75" y="4005785"/>
            <a:ext cx="8121600" cy="713510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166FE15-7B14-A749-B7EA-0C42F783E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175" y="5211619"/>
            <a:ext cx="8121600" cy="864397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54E9BD-6494-DB43-9DE7-1442B1004FBA}"/>
              </a:ext>
            </a:extLst>
          </p:cNvPr>
          <p:cNvSpPr txBox="1"/>
          <p:nvPr/>
        </p:nvSpPr>
        <p:spPr>
          <a:xfrm>
            <a:off x="1066192" y="2162506"/>
            <a:ext cx="1578645" cy="27918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튜플의 원소값 수정</a:t>
            </a:r>
            <a:endParaRPr kumimoji="1" lang="ko-Kore-KR" altLang="en-US" sz="120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6256A2-63C4-C246-8309-98CADE2E07AE}"/>
              </a:ext>
            </a:extLst>
          </p:cNvPr>
          <p:cNvSpPr txBox="1"/>
          <p:nvPr/>
        </p:nvSpPr>
        <p:spPr>
          <a:xfrm>
            <a:off x="1066192" y="3689389"/>
            <a:ext cx="1578645" cy="27918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튜플의 원소값 추가</a:t>
            </a:r>
            <a:endParaRPr kumimoji="1" lang="ko-Kore-KR" altLang="en-US" sz="120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B322F4-0CC4-2640-9F15-F8154EFCD857}"/>
              </a:ext>
            </a:extLst>
          </p:cNvPr>
          <p:cNvSpPr txBox="1"/>
          <p:nvPr/>
        </p:nvSpPr>
        <p:spPr>
          <a:xfrm>
            <a:off x="1066192" y="4896360"/>
            <a:ext cx="1578645" cy="27918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튜플의 원소값 제거</a:t>
            </a:r>
            <a:endParaRPr kumimoji="1" lang="ko-Kore-KR" altLang="en-US" sz="120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D5E79555-177F-DC48-AEBD-E63D374546A0}"/>
              </a:ext>
            </a:extLst>
          </p:cNvPr>
          <p:cNvSpPr txBox="1">
            <a:spLocks/>
          </p:cNvSpPr>
          <p:nvPr/>
        </p:nvSpPr>
        <p:spPr>
          <a:xfrm>
            <a:off x="1708305" y="6112095"/>
            <a:ext cx="1775560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B71817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※ </a:t>
            </a:r>
            <a:r>
              <a:rPr lang="en" altLang="ko-Kore-KR" dirty="0">
                <a:solidFill>
                  <a:srgbClr val="B71817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TypeError</a:t>
            </a:r>
            <a:r>
              <a:rPr lang="en" altLang="ko-Kore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에러 발생</a:t>
            </a:r>
            <a:endParaRPr lang="en-US" altLang="ko-Kore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227609" y="343018"/>
            <a:ext cx="76358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튜플은 그 원소의 값을 수정하거나</a:t>
            </a:r>
            <a:r>
              <a:rPr lang="en-US" altLang="ko-Kore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추가하거나</a:t>
            </a:r>
            <a:r>
              <a:rPr lang="en-US" altLang="ko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제거할 수 없습니다</a:t>
            </a:r>
            <a:r>
              <a:rPr lang="en-US" altLang="ko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이러한 컨테이너 자료를 </a:t>
            </a:r>
            <a:r>
              <a:rPr lang="ko-KR" altLang="en-US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불변객체</a:t>
            </a:r>
            <a:r>
              <a:rPr lang="en-US" altLang="ko-KR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(Immutable Object)</a:t>
            </a:r>
            <a:r>
              <a:rPr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 합니다</a:t>
            </a:r>
            <a:r>
              <a:rPr lang="en-US" altLang="ko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ore-KR" altLang="en-US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91031" y="185193"/>
            <a:ext cx="136768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5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튜플의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불변성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7434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0BE7205D-12B3-3B4A-B963-ADF4E2936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467" y="2728331"/>
            <a:ext cx="8121600" cy="2417217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6E282A5-80B2-2140-8F0B-BA7A4B820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995" y="5598827"/>
            <a:ext cx="8121600" cy="988014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15" name="텍스트 개체 틀 4">
            <a:extLst>
              <a:ext uri="{FF2B5EF4-FFF2-40B4-BE49-F238E27FC236}">
                <a16:creationId xmlns:a16="http://schemas.microsoft.com/office/drawing/2014/main" id="{F3BC7156-230D-774E-AD55-C15E39FFEEE3}"/>
              </a:ext>
            </a:extLst>
          </p:cNvPr>
          <p:cNvSpPr txBox="1">
            <a:spLocks/>
          </p:cNvSpPr>
          <p:nvPr/>
        </p:nvSpPr>
        <p:spPr>
          <a:xfrm>
            <a:off x="1691595" y="5168608"/>
            <a:ext cx="1837989" cy="33849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B71817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※ </a:t>
            </a:r>
            <a:r>
              <a:rPr lang="en" altLang="ko-Kore-KR" dirty="0">
                <a:solidFill>
                  <a:srgbClr val="B71817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TypeError</a:t>
            </a:r>
            <a:r>
              <a:rPr lang="en" altLang="ko-Kore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에러 발생</a:t>
            </a:r>
            <a:endParaRPr lang="en-US" altLang="ko-Kore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91AFD2-0182-A64B-8BFE-9C87D2BE4041}"/>
              </a:ext>
            </a:extLst>
          </p:cNvPr>
          <p:cNvSpPr txBox="1"/>
          <p:nvPr/>
        </p:nvSpPr>
        <p:spPr>
          <a:xfrm>
            <a:off x="1081995" y="2216369"/>
            <a:ext cx="1278399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ore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튜플과 연산자</a:t>
            </a:r>
          </a:p>
        </p:txBody>
      </p:sp>
      <p:sp>
        <p:nvSpPr>
          <p:cNvPr id="17" name="텍스트 개체 틀 4">
            <a:extLst>
              <a:ext uri="{FF2B5EF4-FFF2-40B4-BE49-F238E27FC236}">
                <a16:creationId xmlns:a16="http://schemas.microsoft.com/office/drawing/2014/main" id="{5907C0D0-48F6-764B-947B-8E599656BE48}"/>
              </a:ext>
            </a:extLst>
          </p:cNvPr>
          <p:cNvSpPr txBox="1">
            <a:spLocks/>
          </p:cNvSpPr>
          <p:nvPr/>
        </p:nvSpPr>
        <p:spPr>
          <a:xfrm>
            <a:off x="1081995" y="1778067"/>
            <a:ext cx="9153872" cy="37952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lang="ko-Kore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튜플은 수정이 불가능 하지만 덧셈</a:t>
            </a:r>
            <a:r>
              <a:rPr lang="en-US" altLang="ko-Kore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+)</a:t>
            </a:r>
            <a:r>
              <a:rPr lang="en-US" altLang="ko-Kore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곱셈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*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연산은 적용할 수 있습니다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어떤 차이가 있는지 생각해 봅시다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29742" y="23319"/>
            <a:ext cx="1628972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0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튜플의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연산자 및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함수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27609" y="34391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튜플에 연산자를 적용하거나 다양한 메서드를 활용하여</a:t>
            </a:r>
            <a:endParaRPr kumimoji="1" lang="en-US" altLang="en-US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ore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원하는 결과를 반환할 수 있습니다</a:t>
            </a:r>
            <a:r>
              <a:rPr kumimoji="1" lang="en-US" altLang="ko-Kore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40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DA3453-3BB5-AB41-8B02-E956E8A087C1}"/>
              </a:ext>
            </a:extLst>
          </p:cNvPr>
          <p:cNvSpPr txBox="1"/>
          <p:nvPr/>
        </p:nvSpPr>
        <p:spPr>
          <a:xfrm>
            <a:off x="1057155" y="1260908"/>
            <a:ext cx="1900701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튜플의 원소 개수 세기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F005AE-B5AF-3940-AE64-06635AD208D1}"/>
              </a:ext>
            </a:extLst>
          </p:cNvPr>
          <p:cNvSpPr txBox="1"/>
          <p:nvPr/>
        </p:nvSpPr>
        <p:spPr>
          <a:xfrm>
            <a:off x="1057155" y="2900019"/>
            <a:ext cx="1265701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ore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튜플 정렬하기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A97EF3-856F-4A4F-ABBF-0CAB043B3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444" y="1764562"/>
            <a:ext cx="8121600" cy="932089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5FE13B3-9B5B-2A4E-ACE7-5255F3B62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44" y="3403673"/>
            <a:ext cx="8121600" cy="2729949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84500047-1F3F-1245-8E84-5978D679296C}"/>
              </a:ext>
            </a:extLst>
          </p:cNvPr>
          <p:cNvSpPr txBox="1">
            <a:spLocks/>
          </p:cNvSpPr>
          <p:nvPr/>
        </p:nvSpPr>
        <p:spPr>
          <a:xfrm>
            <a:off x="1066300" y="847519"/>
            <a:ext cx="7388572" cy="37952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튜플은 수정이 불가능하기 때문에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튜플의 정렬 결과는 리스트로 반환됩니다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4237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6032" y="2921168"/>
            <a:ext cx="11419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세트</a:t>
            </a:r>
            <a:r>
              <a:rPr lang="en-US" altLang="ko-KR" sz="6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(Set)</a:t>
            </a:r>
            <a:endParaRPr lang="ko-KR" altLang="en-US" sz="60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86D7FA-AFDB-E748-A709-B02B032B8C8D}"/>
              </a:ext>
            </a:extLst>
          </p:cNvPr>
          <p:cNvSpPr/>
          <p:nvPr/>
        </p:nvSpPr>
        <p:spPr>
          <a:xfrm>
            <a:off x="101536" y="1372134"/>
            <a:ext cx="24568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파이썬의</a:t>
            </a:r>
            <a:r>
              <a:rPr kumimoji="1"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자료구조</a:t>
            </a:r>
            <a:endParaRPr lang="ko-KR" altLang="en-US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2474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3953" y="105395"/>
            <a:ext cx="573276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수학에서 </a:t>
            </a:r>
            <a:r>
              <a:rPr kumimoji="1" lang="en-US" altLang="ko-KR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</a:t>
            </a:r>
            <a:r>
              <a:rPr kumimoji="1" lang="ko-KR" altLang="en-US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세트</a:t>
            </a:r>
            <a:r>
              <a:rPr kumimoji="1" lang="en-US" altLang="ko-KR" sz="1400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(Set)</a:t>
            </a:r>
            <a:r>
              <a:rPr kumimoji="1" lang="en-US" altLang="ko-KR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”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란 집합을 의미합니다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파이썬에서도 수학에서 </a:t>
            </a:r>
            <a:endParaRPr kumimoji="1" lang="en-US" altLang="ko-KR" sz="14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집합의 개념을 객체로 나타낸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en-US" altLang="ko-KR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</a:t>
            </a:r>
            <a:r>
              <a:rPr kumimoji="1" lang="ko-KR" altLang="en-US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세트</a:t>
            </a:r>
            <a:r>
              <a:rPr kumimoji="1" lang="en-US" altLang="ko-KR" sz="1400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(Set)</a:t>
            </a:r>
            <a:r>
              <a:rPr kumimoji="1" lang="en-US" altLang="ko-KR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”</a:t>
            </a:r>
            <a:r>
              <a:rPr kumimoji="1" lang="ko-KR" altLang="en-US" sz="1400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자료형이 존재합니다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파이썬의 세트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(Set)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는 여러 개의 객체를 각각의 원소로 가질 수 있는</a:t>
            </a:r>
            <a:endParaRPr kumimoji="1" lang="en-US" altLang="ko-KR" sz="14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파이썬의 </a:t>
            </a:r>
            <a:r>
              <a:rPr kumimoji="1" lang="ko-KR" altLang="en-US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기본 내장 컨테이너 </a:t>
            </a:r>
            <a:r>
              <a:rPr kumimoji="1" lang="ko-KR" altLang="en-US" sz="1400" b="1" dirty="0" err="1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자료형</a:t>
            </a:r>
            <a:r>
              <a:rPr kumimoji="1" lang="ko-KR" altLang="en-US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입니다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endParaRPr lang="ko-KR" altLang="en-US" sz="14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260313" y="3449093"/>
            <a:ext cx="5429976" cy="1200329"/>
          </a:xfrm>
          <a:prstGeom prst="rect">
            <a:avLst/>
          </a:prstGeom>
          <a:ln w="25400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kumimoji="1"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리스트와 같이 세트를 구성하는 원소를 수정할 수 있으나</a:t>
            </a:r>
            <a:r>
              <a:rPr kumimoji="1"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리스트와는 달리 </a:t>
            </a:r>
            <a:r>
              <a:rPr kumimoji="1" lang="ko-KR" altLang="en-US" sz="16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각 원소들 간의 순서가 존재하지 않으며</a:t>
            </a:r>
            <a:r>
              <a:rPr kumimoji="1" lang="en-US" altLang="ko-KR" sz="16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중복을 허용하지 않는다는 특징이 있습니다 </a:t>
            </a:r>
            <a:r>
              <a:rPr kumimoji="1" lang="en-US" altLang="ko-KR" sz="16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600" dirty="0">
              <a:solidFill>
                <a:srgbClr val="007E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77879" y="3237735"/>
            <a:ext cx="5339360" cy="787480"/>
          </a:xfrm>
          <a:prstGeom prst="rect">
            <a:avLst/>
          </a:prstGeom>
          <a:solidFill>
            <a:srgbClr val="55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00EC2-9E7A-EF4C-A542-701790912E85}"/>
              </a:ext>
            </a:extLst>
          </p:cNvPr>
          <p:cNvSpPr txBox="1"/>
          <p:nvPr/>
        </p:nvSpPr>
        <p:spPr>
          <a:xfrm>
            <a:off x="598587" y="3311977"/>
            <a:ext cx="5106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set_ = { 1, 2, 3, 4, 4 }</a:t>
            </a:r>
            <a:endParaRPr kumimoji="1" lang="ko-Kore-KR" altLang="en-US" sz="36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5" name="그래픽 3" descr="시계 방향으로 굽은 선 화살표">
            <a:extLst>
              <a:ext uri="{FF2B5EF4-FFF2-40B4-BE49-F238E27FC236}">
                <a16:creationId xmlns:a16="http://schemas.microsoft.com/office/drawing/2014/main" id="{C2867CA0-2F73-2648-AF78-D15ACA54A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500084">
            <a:off x="2286575" y="3899844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8F1D2D0-CD4D-BB42-9439-34F40E740547}"/>
              </a:ext>
            </a:extLst>
          </p:cNvPr>
          <p:cNvSpPr txBox="1"/>
          <p:nvPr/>
        </p:nvSpPr>
        <p:spPr>
          <a:xfrm>
            <a:off x="1232015" y="5063856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세트의</a:t>
            </a:r>
            <a:r>
              <a:rPr kumimoji="1" lang="ko-Kore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</a:t>
            </a:r>
            <a:r>
              <a:rPr kumimoji="1"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번째 값</a:t>
            </a:r>
            <a:endParaRPr kumimoji="1" lang="ko-Kore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E06EC7-7FA3-3B45-A006-C7818C2D03F7}"/>
              </a:ext>
            </a:extLst>
          </p:cNvPr>
          <p:cNvSpPr txBox="1"/>
          <p:nvPr/>
        </p:nvSpPr>
        <p:spPr>
          <a:xfrm>
            <a:off x="3853320" y="5060426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세트</a:t>
            </a:r>
            <a:r>
              <a:rPr kumimoji="1" lang="ko-Kore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</a:t>
            </a:r>
            <a:r>
              <a:rPr kumimoji="1"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kumimoji="1"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번째 값</a:t>
            </a:r>
            <a:endParaRPr kumimoji="1" lang="ko-Kore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8" name="그래픽 20" descr="시계 방향으로 굽은 선 화살표">
            <a:extLst>
              <a:ext uri="{FF2B5EF4-FFF2-40B4-BE49-F238E27FC236}">
                <a16:creationId xmlns:a16="http://schemas.microsoft.com/office/drawing/2014/main" id="{32FBBDD2-3942-974B-A824-F591908FE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500084">
            <a:off x="4082192" y="3899845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551C933-D733-2042-ACB4-F38005A11121}"/>
              </a:ext>
            </a:extLst>
          </p:cNvPr>
          <p:cNvSpPr txBox="1"/>
          <p:nvPr/>
        </p:nvSpPr>
        <p:spPr>
          <a:xfrm>
            <a:off x="3308224" y="5063856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…</a:t>
            </a:r>
            <a:endParaRPr kumimoji="1" lang="ko-Kore-KR" altLang="en-US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601FDA-9175-5B4B-9AFC-075EA1B90B84}"/>
              </a:ext>
            </a:extLst>
          </p:cNvPr>
          <p:cNvSpPr txBox="1"/>
          <p:nvPr/>
        </p:nvSpPr>
        <p:spPr>
          <a:xfrm>
            <a:off x="3521111" y="4253539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…</a:t>
            </a:r>
            <a:endParaRPr kumimoji="1" lang="ko-Kore-KR" altLang="en-US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1" name="없음 기호[&quot;] 2">
            <a:extLst>
              <a:ext uri="{FF2B5EF4-FFF2-40B4-BE49-F238E27FC236}">
                <a16:creationId xmlns:a16="http://schemas.microsoft.com/office/drawing/2014/main" id="{5F1E9BE6-A76B-AA4E-A9A5-D4C9BECFFAF5}"/>
              </a:ext>
            </a:extLst>
          </p:cNvPr>
          <p:cNvSpPr/>
          <p:nvPr/>
        </p:nvSpPr>
        <p:spPr>
          <a:xfrm>
            <a:off x="4183399" y="4781542"/>
            <a:ext cx="927100" cy="927100"/>
          </a:xfrm>
          <a:prstGeom prst="noSmoking">
            <a:avLst>
              <a:gd name="adj" fmla="val 620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2" name="없음 기호[&quot;] 12">
            <a:extLst>
              <a:ext uri="{FF2B5EF4-FFF2-40B4-BE49-F238E27FC236}">
                <a16:creationId xmlns:a16="http://schemas.microsoft.com/office/drawing/2014/main" id="{D3189BE4-6E4C-414D-97C3-CB1B4E038D24}"/>
              </a:ext>
            </a:extLst>
          </p:cNvPr>
          <p:cNvSpPr/>
          <p:nvPr/>
        </p:nvSpPr>
        <p:spPr>
          <a:xfrm>
            <a:off x="1580536" y="4781542"/>
            <a:ext cx="927100" cy="927100"/>
          </a:xfrm>
          <a:prstGeom prst="noSmoking">
            <a:avLst>
              <a:gd name="adj" fmla="val 620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3" name="없음 기호[&quot;] 14">
            <a:extLst>
              <a:ext uri="{FF2B5EF4-FFF2-40B4-BE49-F238E27FC236}">
                <a16:creationId xmlns:a16="http://schemas.microsoft.com/office/drawing/2014/main" id="{ADB22A82-9852-0E47-A066-1497FDC59345}"/>
              </a:ext>
            </a:extLst>
          </p:cNvPr>
          <p:cNvSpPr/>
          <p:nvPr/>
        </p:nvSpPr>
        <p:spPr>
          <a:xfrm>
            <a:off x="4870423" y="3396028"/>
            <a:ext cx="495816" cy="495816"/>
          </a:xfrm>
          <a:prstGeom prst="noSmoking">
            <a:avLst>
              <a:gd name="adj" fmla="val 620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F816E427-EB95-8F46-97ED-E624046D015F}"/>
              </a:ext>
            </a:extLst>
          </p:cNvPr>
          <p:cNvSpPr txBox="1">
            <a:spLocks/>
          </p:cNvSpPr>
          <p:nvPr/>
        </p:nvSpPr>
        <p:spPr>
          <a:xfrm>
            <a:off x="368571" y="2825032"/>
            <a:ext cx="5274021" cy="37952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세트는 순서가 없기 때문에 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“~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번째 값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”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으로 불릴 수 없습니다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107061" y="194454"/>
            <a:ext cx="1351653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세트의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특징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0698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667838" y="203785"/>
            <a:ext cx="17908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세트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생성하기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224809" y="349496"/>
            <a:ext cx="5846039" cy="877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set</a:t>
            </a:r>
            <a:r>
              <a:rPr kumimoji="1" lang="en-US" altLang="ko-KR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( ) </a:t>
            </a:r>
            <a:r>
              <a:rPr kumimoji="1"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함수를 이용하거나 </a:t>
            </a:r>
            <a:r>
              <a:rPr kumimoji="1" lang="ko-KR" altLang="en-US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소괄호</a:t>
            </a:r>
            <a:r>
              <a:rPr kumimoji="1" lang="en-US" altLang="ko-KR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(Brace)</a:t>
            </a:r>
            <a:r>
              <a:rPr kumimoji="1"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이용하여</a:t>
            </a:r>
            <a:endParaRPr kumimoji="1" lang="en-US" altLang="ko-KR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여러 개의 원소를 갖는 </a:t>
            </a:r>
            <a:r>
              <a:rPr kumimoji="1" lang="ko-KR" altLang="en-US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세트</a:t>
            </a:r>
            <a:r>
              <a:rPr kumimoji="1" lang="en-US" altLang="ko-KR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(set)</a:t>
            </a:r>
            <a:r>
              <a:rPr kumimoji="1"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생성할 수 있습니다</a:t>
            </a:r>
            <a:r>
              <a:rPr kumimoji="1" lang="en-US" altLang="ko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98D9D3E-FF7A-864F-A661-1DEEBB0140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524"/>
          <a:stretch/>
        </p:blipFill>
        <p:spPr>
          <a:xfrm>
            <a:off x="1092053" y="3542083"/>
            <a:ext cx="8121600" cy="3040657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27" name="텍스트 개체 틀 4">
            <a:extLst>
              <a:ext uri="{FF2B5EF4-FFF2-40B4-BE49-F238E27FC236}">
                <a16:creationId xmlns:a16="http://schemas.microsoft.com/office/drawing/2014/main" id="{783D64D1-2CE5-FF40-9028-BE9721DE7864}"/>
              </a:ext>
            </a:extLst>
          </p:cNvPr>
          <p:cNvSpPr txBox="1">
            <a:spLocks/>
          </p:cNvSpPr>
          <p:nvPr/>
        </p:nvSpPr>
        <p:spPr>
          <a:xfrm>
            <a:off x="1070839" y="3093015"/>
            <a:ext cx="7136366" cy="37952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비어있는 중괄호 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{ }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로는 비어있는 세트가 아닌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앞으로 배울 딕셔너리를 생성합니다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32EC85A-6050-BD40-A175-DC22198570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296"/>
          <a:stretch/>
        </p:blipFill>
        <p:spPr>
          <a:xfrm>
            <a:off x="1092053" y="1960399"/>
            <a:ext cx="8121600" cy="891033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</p:spTree>
    <p:extLst>
      <p:ext uri="{BB962C8B-B14F-4D97-AF65-F5344CB8AC3E}">
        <p14:creationId xmlns:p14="http://schemas.microsoft.com/office/powerpoint/2010/main" val="2006280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C72AAA-31A8-9446-8175-EB92BA7D812A}"/>
              </a:ext>
            </a:extLst>
          </p:cNvPr>
          <p:cNvSpPr txBox="1"/>
          <p:nvPr/>
        </p:nvSpPr>
        <p:spPr>
          <a:xfrm>
            <a:off x="1078992" y="1313357"/>
            <a:ext cx="1985246" cy="2791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리스트를 원소로 갖는 세트</a:t>
            </a:r>
            <a:endParaRPr kumimoji="1" lang="ko-Kore-KR" altLang="en-US" sz="120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1765A8-DB93-7549-B552-31EA1BFA1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992" y="1719131"/>
            <a:ext cx="8121600" cy="651465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AAFCF1-28BB-1F4C-8BD9-E609754D01D4}"/>
              </a:ext>
            </a:extLst>
          </p:cNvPr>
          <p:cNvSpPr txBox="1"/>
          <p:nvPr/>
        </p:nvSpPr>
        <p:spPr>
          <a:xfrm>
            <a:off x="1078992" y="2835263"/>
            <a:ext cx="1867680" cy="2791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세트를 원소로 갖는 세트</a:t>
            </a:r>
            <a:endParaRPr kumimoji="1" lang="ko-Kore-KR" altLang="en-US" sz="120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17B32D-7D70-A140-B53E-8B23943EB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" y="3241037"/>
            <a:ext cx="8121600" cy="622345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4927C71-5639-5344-96A6-E4276EA5A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992" y="5191274"/>
            <a:ext cx="8121600" cy="833942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5140A6-530F-8F42-84A4-3AE4E019B961}"/>
              </a:ext>
            </a:extLst>
          </p:cNvPr>
          <p:cNvSpPr txBox="1"/>
          <p:nvPr/>
        </p:nvSpPr>
        <p:spPr>
          <a:xfrm>
            <a:off x="1078992" y="4785500"/>
            <a:ext cx="1837244" cy="2791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200" dirty="0">
                <a:solidFill>
                  <a:schemeClr val="accen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튜플을 원소로 갖는 세트</a:t>
            </a:r>
            <a:endParaRPr kumimoji="1" lang="ko-Kore-KR" altLang="en-US" sz="1200" dirty="0">
              <a:solidFill>
                <a:schemeClr val="accen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625A0CCD-D629-0F4C-9AAF-874FE13A5E69}"/>
              </a:ext>
            </a:extLst>
          </p:cNvPr>
          <p:cNvSpPr txBox="1">
            <a:spLocks/>
          </p:cNvSpPr>
          <p:nvPr/>
        </p:nvSpPr>
        <p:spPr>
          <a:xfrm>
            <a:off x="1723136" y="2356398"/>
            <a:ext cx="3004421" cy="33849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B71817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※</a:t>
            </a:r>
            <a:r>
              <a:rPr lang="en" altLang="ko-Kore-KR" dirty="0">
                <a:solidFill>
                  <a:srgbClr val="B71817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TypeError</a:t>
            </a:r>
            <a:r>
              <a:rPr lang="en" altLang="ko-Kore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에러 발생</a:t>
            </a:r>
            <a:endParaRPr lang="en-US" altLang="ko-Kore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51DA1514-B54B-FD41-B8D7-D755F5878E65}"/>
              </a:ext>
            </a:extLst>
          </p:cNvPr>
          <p:cNvSpPr txBox="1">
            <a:spLocks/>
          </p:cNvSpPr>
          <p:nvPr/>
        </p:nvSpPr>
        <p:spPr>
          <a:xfrm>
            <a:off x="1723137" y="3828778"/>
            <a:ext cx="3004421" cy="33849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B71817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※ </a:t>
            </a:r>
            <a:r>
              <a:rPr lang="en" altLang="ko-Kore-KR" dirty="0">
                <a:solidFill>
                  <a:srgbClr val="B71817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TypeError</a:t>
            </a:r>
            <a:r>
              <a:rPr lang="en" altLang="ko-Kore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에러 발생</a:t>
            </a:r>
            <a:endParaRPr lang="en-US" altLang="ko-Kore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D5D42973-F710-D84D-81CA-93E09786AD76}"/>
              </a:ext>
            </a:extLst>
          </p:cNvPr>
          <p:cNvSpPr txBox="1">
            <a:spLocks/>
          </p:cNvSpPr>
          <p:nvPr/>
        </p:nvSpPr>
        <p:spPr>
          <a:xfrm>
            <a:off x="1078992" y="897446"/>
            <a:ext cx="7388572" cy="37952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튜플은 세트의 원소가 될 수 있지만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ore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리스트나 세트는 세트의 원소가 될 수 없습니다</a:t>
            </a:r>
            <a:r>
              <a:rPr lang="en-US" altLang="ko-Kore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4464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8DA3453-3BB5-AB41-8B02-E956E8A087C1}"/>
              </a:ext>
            </a:extLst>
          </p:cNvPr>
          <p:cNvSpPr txBox="1"/>
          <p:nvPr/>
        </p:nvSpPr>
        <p:spPr>
          <a:xfrm>
            <a:off x="1078992" y="2006954"/>
            <a:ext cx="2599200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세트를 구성하는 원소 가져오기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298BE6-4EBF-144B-8D73-379F4943A8C2}"/>
              </a:ext>
            </a:extLst>
          </p:cNvPr>
          <p:cNvSpPr txBox="1"/>
          <p:nvPr/>
        </p:nvSpPr>
        <p:spPr>
          <a:xfrm>
            <a:off x="1078992" y="3472158"/>
            <a:ext cx="2260005" cy="2791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인덱스를 통해 원소 가져오기</a:t>
            </a:r>
            <a:endParaRPr kumimoji="1" lang="ko-Kore-KR" altLang="en-US" sz="120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24428B4-A7FC-954E-8D7E-80418422C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992" y="3863485"/>
            <a:ext cx="8121600" cy="323867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FA3CB8CC-F1AD-6640-BEF0-16AFB5F1FE1E}"/>
              </a:ext>
            </a:extLst>
          </p:cNvPr>
          <p:cNvSpPr txBox="1">
            <a:spLocks/>
          </p:cNvSpPr>
          <p:nvPr/>
        </p:nvSpPr>
        <p:spPr>
          <a:xfrm>
            <a:off x="1691640" y="4201960"/>
            <a:ext cx="4842270" cy="33849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B71817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※</a:t>
            </a:r>
            <a:r>
              <a:rPr lang="en" altLang="ko-Kore-KR" dirty="0">
                <a:solidFill>
                  <a:srgbClr val="B71817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TypeError</a:t>
            </a:r>
            <a:r>
              <a:rPr lang="en" altLang="ko-Kore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에러 발생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세트에는 인덱스가 존재하지 않습니다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en-US" altLang="ko-Kore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6E994B-4FD2-DC4A-89C6-32E999E25729}"/>
              </a:ext>
            </a:extLst>
          </p:cNvPr>
          <p:cNvSpPr txBox="1"/>
          <p:nvPr/>
        </p:nvSpPr>
        <p:spPr>
          <a:xfrm>
            <a:off x="1078992" y="4784857"/>
            <a:ext cx="1998748" cy="2791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en-US" altLang="ko-Kore-KR" sz="1200" b="1" dirty="0">
                <a:solidFill>
                  <a:schemeClr val="accen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.pop() </a:t>
            </a:r>
            <a:r>
              <a:rPr kumimoji="1" lang="ko-KR" altLang="en-US" sz="1200" b="1" dirty="0">
                <a:solidFill>
                  <a:schemeClr val="accen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메서드 사용하기</a:t>
            </a:r>
            <a:endParaRPr kumimoji="1" lang="ko-Kore-KR" altLang="en-US" sz="1200" b="1" dirty="0">
              <a:solidFill>
                <a:schemeClr val="accen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FE91BE8-D86C-4940-9BC6-1A793F85B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" y="5170779"/>
            <a:ext cx="8121600" cy="1366018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BA4E962-8ED2-E040-B498-67B6E6DFB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992" y="2423082"/>
            <a:ext cx="8121600" cy="678356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3233953" y="190354"/>
            <a:ext cx="94565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b="1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세트 자료형은 리스트와는 같이 </a:t>
            </a:r>
            <a:r>
              <a:rPr kumimoji="1" lang="ko-KR" altLang="en-US" sz="16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원소의 수정이 가능</a:t>
            </a:r>
            <a:r>
              <a:rPr kumimoji="1" lang="ko-KR" altLang="en-US" sz="1600" b="1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하지만</a:t>
            </a:r>
            <a:r>
              <a:rPr kumimoji="1" lang="en-US" altLang="ko-KR" sz="1600" b="1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b="1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원소간 순서가</a:t>
            </a:r>
            <a:r>
              <a:rPr kumimoji="1" lang="en-US" altLang="ko-KR" sz="1600" b="1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ko-KR" altLang="en-US" sz="1600" b="1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없어 인덱스를 활용한 </a:t>
            </a:r>
            <a:r>
              <a:rPr kumimoji="1" lang="ko-KR" altLang="en-US" sz="16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인덱싱이 불가능</a:t>
            </a:r>
            <a:r>
              <a:rPr kumimoji="1" lang="ko-KR" altLang="en-US" sz="1600" b="1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합니다</a:t>
            </a:r>
            <a:r>
              <a:rPr kumimoji="1"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세트를 직접 다루어 보겠습니다</a:t>
            </a:r>
            <a:r>
              <a:rPr kumimoji="1"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en-US" altLang="ko-Kore-KR" sz="16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7702" y="203785"/>
            <a:ext cx="229101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세트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다루기 기본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2125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8DA3453-3BB5-AB41-8B02-E956E8A087C1}"/>
              </a:ext>
            </a:extLst>
          </p:cNvPr>
          <p:cNvSpPr txBox="1"/>
          <p:nvPr/>
        </p:nvSpPr>
        <p:spPr>
          <a:xfrm>
            <a:off x="1070221" y="1687150"/>
            <a:ext cx="2233440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세트</a:t>
            </a:r>
            <a:r>
              <a:rPr kumimoji="1" lang="ko-Kore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특정 원소 확인하기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ACFF358-D297-3048-90EB-DE119C12C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364" y="2184840"/>
            <a:ext cx="8121600" cy="2682306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</p:spTree>
    <p:extLst>
      <p:ext uri="{BB962C8B-B14F-4D97-AF65-F5344CB8AC3E}">
        <p14:creationId xmlns:p14="http://schemas.microsoft.com/office/powerpoint/2010/main" val="554940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70E3063-2E2E-3048-8A2B-B2FC227B5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365" y="1025224"/>
            <a:ext cx="8121600" cy="2190654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B2750A-C830-F445-8BBB-3A03044CAF33}"/>
              </a:ext>
            </a:extLst>
          </p:cNvPr>
          <p:cNvSpPr txBox="1"/>
          <p:nvPr/>
        </p:nvSpPr>
        <p:spPr>
          <a:xfrm>
            <a:off x="1070222" y="575446"/>
            <a:ext cx="2403256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ore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세트에 새로운 원소 추가하기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CEDAA2-24CF-7B49-9F3A-8573C3A26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365" y="4017926"/>
            <a:ext cx="8121600" cy="2016440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53CA1B-40D5-AF48-9A04-CB52486EF2DA}"/>
              </a:ext>
            </a:extLst>
          </p:cNvPr>
          <p:cNvSpPr txBox="1"/>
          <p:nvPr/>
        </p:nvSpPr>
        <p:spPr>
          <a:xfrm>
            <a:off x="1070222" y="3568148"/>
            <a:ext cx="2403256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ore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세트에서 특정 원소 제거하기</a:t>
            </a:r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27A30B72-E333-954D-9C0B-6A7DB237495F}"/>
              </a:ext>
            </a:extLst>
          </p:cNvPr>
          <p:cNvSpPr txBox="1">
            <a:spLocks/>
          </p:cNvSpPr>
          <p:nvPr/>
        </p:nvSpPr>
        <p:spPr>
          <a:xfrm>
            <a:off x="1731456" y="6002280"/>
            <a:ext cx="1816416" cy="33849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B71817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※</a:t>
            </a:r>
            <a:r>
              <a:rPr lang="en" altLang="ko-Kore-KR" dirty="0">
                <a:solidFill>
                  <a:srgbClr val="B71817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KeyError</a:t>
            </a:r>
            <a:r>
              <a:rPr lang="en" altLang="ko-Kore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에러 발생</a:t>
            </a:r>
            <a:endParaRPr lang="en-US" altLang="ko-Kore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9705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52600" y="2921168"/>
            <a:ext cx="8686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컨테이너 </a:t>
            </a:r>
            <a:r>
              <a:rPr lang="ko-KR" altLang="en-US" sz="6000" dirty="0" err="1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자료형</a:t>
            </a:r>
            <a:endParaRPr lang="ko-KR" altLang="en-US" sz="60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1536" y="1372134"/>
            <a:ext cx="24568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파이썬의</a:t>
            </a:r>
            <a:r>
              <a:rPr kumimoji="1"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자료구조</a:t>
            </a:r>
            <a:endParaRPr lang="ko-KR" altLang="en-US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97868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8DA3453-3BB5-AB41-8B02-E956E8A087C1}"/>
              </a:ext>
            </a:extLst>
          </p:cNvPr>
          <p:cNvSpPr txBox="1"/>
          <p:nvPr/>
        </p:nvSpPr>
        <p:spPr>
          <a:xfrm>
            <a:off x="1065861" y="1763076"/>
            <a:ext cx="1761042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세트간 집합 연산자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224809" y="347051"/>
            <a:ext cx="94565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세트</a:t>
            </a:r>
            <a:r>
              <a:rPr kumimoji="1" lang="en-US" altLang="ko-Kore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(set) </a:t>
            </a:r>
            <a:r>
              <a:rPr kumimoji="1"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자료형은 집합의 개념과 관련된 </a:t>
            </a:r>
            <a:r>
              <a:rPr kumimoji="1" lang="ko-KR" altLang="en-US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집합연산자</a:t>
            </a:r>
            <a:r>
              <a:rPr kumimoji="1"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</a:t>
            </a:r>
            <a:endParaRPr kumimoji="1" lang="en-US" altLang="ko-KR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수행하거나 다양한 메서드를 이용해 원하는 결과를 반환할 수 있습니다</a:t>
            </a:r>
            <a:r>
              <a:rPr kumimoji="1" lang="en-US" altLang="ko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en-US" altLang="ko-Kore-KR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29742" y="17174"/>
            <a:ext cx="1628972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세트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연산자 및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함수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33" y="2409699"/>
            <a:ext cx="6891365" cy="400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760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5B2750A-C830-F445-8BBB-3A03044CAF33}"/>
              </a:ext>
            </a:extLst>
          </p:cNvPr>
          <p:cNvSpPr txBox="1"/>
          <p:nvPr/>
        </p:nvSpPr>
        <p:spPr>
          <a:xfrm>
            <a:off x="1054879" y="1539077"/>
            <a:ext cx="1880742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ore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세트의 원소 개수 세기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53CA1B-40D5-AF48-9A04-CB52486EF2DA}"/>
              </a:ext>
            </a:extLst>
          </p:cNvPr>
          <p:cNvSpPr txBox="1"/>
          <p:nvPr/>
        </p:nvSpPr>
        <p:spPr>
          <a:xfrm>
            <a:off x="1064022" y="3605253"/>
            <a:ext cx="1436605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ore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세트 정렬하기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646E52F-B02D-5D43-B324-BE0CF6ECD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66" y="1973373"/>
            <a:ext cx="8121600" cy="901709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3C63EDA-E45C-614E-9971-E79348272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694" y="4039549"/>
            <a:ext cx="8121600" cy="1756358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5AC6BE25-EF32-5949-B5DD-09DC2FB34D98}"/>
              </a:ext>
            </a:extLst>
          </p:cNvPr>
          <p:cNvSpPr txBox="1">
            <a:spLocks/>
          </p:cNvSpPr>
          <p:nvPr/>
        </p:nvSpPr>
        <p:spPr>
          <a:xfrm>
            <a:off x="1054879" y="1108605"/>
            <a:ext cx="7388572" cy="37952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lang="ko-Kore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세트는 본래 순서가 없기 때문에</a:t>
            </a:r>
            <a:r>
              <a:rPr lang="en-US" altLang="ko-Kore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정렬 후에는 순서가 있는 리스트로 반환됩니다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58251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6032" y="2921168"/>
            <a:ext cx="11419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err="1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딕셔너리</a:t>
            </a:r>
            <a:r>
              <a:rPr lang="en-US" altLang="ko-KR" sz="6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(Dictionary)</a:t>
            </a:r>
            <a:endParaRPr lang="ko-KR" altLang="en-US" sz="60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738EC8-0C17-5A47-9EC0-CD65EAF99407}"/>
              </a:ext>
            </a:extLst>
          </p:cNvPr>
          <p:cNvSpPr/>
          <p:nvPr/>
        </p:nvSpPr>
        <p:spPr>
          <a:xfrm>
            <a:off x="101536" y="1372134"/>
            <a:ext cx="24568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파이썬의</a:t>
            </a:r>
            <a:r>
              <a:rPr kumimoji="1"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자료구조</a:t>
            </a:r>
            <a:endParaRPr lang="ko-KR" altLang="en-US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98833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944196" y="4351972"/>
            <a:ext cx="7784425" cy="787480"/>
          </a:xfrm>
          <a:prstGeom prst="rect">
            <a:avLst/>
          </a:prstGeom>
          <a:solidFill>
            <a:srgbClr val="55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240364" y="73950"/>
            <a:ext cx="693730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사전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(Dictionary)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은 어떠한 단어와 그에 대응하는 설명으로 구성되어 있습니다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파이썬의 </a:t>
            </a:r>
            <a:r>
              <a:rPr kumimoji="1" lang="ko-KR" altLang="en-US" sz="1400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딕셔너리</a:t>
            </a:r>
            <a:r>
              <a:rPr kumimoji="1" lang="en-US" altLang="ko-KR" sz="1400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(Dicctionary)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도 이와 같이 어떠한 </a:t>
            </a:r>
            <a:r>
              <a:rPr kumimoji="1" lang="ko-KR" altLang="en-US" sz="1400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키</a:t>
            </a:r>
            <a:r>
              <a:rPr kumimoji="1" lang="en-US" altLang="ko-KR" sz="1400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(Key)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와 그에 대응하는 </a:t>
            </a:r>
            <a:r>
              <a:rPr kumimoji="1" lang="ko-KR" altLang="en-US" sz="1400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값</a:t>
            </a:r>
            <a:r>
              <a:rPr kumimoji="1" lang="en-US" altLang="ko-KR" sz="1400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(Value)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으로 구성된 내장 컨테이너 </a:t>
            </a:r>
            <a:r>
              <a:rPr kumimoji="1" lang="ko-KR" altLang="en-US" sz="14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자료형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입니다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kumimoji="1" lang="ko-KR" altLang="en-US" sz="14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딕셔너리에서는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키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(Key)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와 값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(Value)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쌍을 하나의 원소로 이용합니다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endParaRPr lang="ko-KR" altLang="en-US" sz="14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71867" y="2208018"/>
            <a:ext cx="8305802" cy="789896"/>
          </a:xfrm>
          <a:prstGeom prst="rect">
            <a:avLst/>
          </a:prstGeom>
          <a:ln w="25400">
            <a:solidFill>
              <a:srgbClr val="556078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kumimoji="1" lang="ko-KR" altLang="en-US" sz="16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딕셔너리의</a:t>
            </a:r>
            <a:r>
              <a:rPr kumimoji="1"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원소는 세트와 같이 수정이 가능하지만</a:t>
            </a:r>
            <a:r>
              <a:rPr kumimoji="1"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ko-KR" altLang="en-US" sz="16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딕셔너리의 키</a:t>
            </a:r>
            <a:r>
              <a:rPr kumimoji="1" lang="en-US" altLang="ko-KR" sz="1600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(Key)</a:t>
            </a:r>
            <a:r>
              <a:rPr kumimoji="1" lang="ko-KR" altLang="en-US" sz="16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는 </a:t>
            </a:r>
            <a:r>
              <a:rPr kumimoji="1" lang="ko-KR" altLang="en-US" sz="1600" b="1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세트와 같이 </a:t>
            </a:r>
            <a:r>
              <a:rPr kumimoji="1" lang="ko-KR" altLang="en-US" sz="16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순서가 존재하지 않으며</a:t>
            </a:r>
            <a:r>
              <a:rPr kumimoji="1" lang="en-US" altLang="ko-KR" sz="16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kumimoji="1" lang="ko-KR" altLang="en-US" sz="16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중복을 허용하지 않는다</a:t>
            </a:r>
            <a:r>
              <a:rPr kumimoji="1" lang="ko-KR" altLang="en-US" sz="1600" b="1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는 특징을 가지고 있습니다</a:t>
            </a:r>
            <a:r>
              <a:rPr kumimoji="1" lang="en-US" altLang="ko-KR" sz="1600" b="1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endParaRPr lang="ko-KR" altLang="en-US" sz="16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5" name="그래픽 3" descr="시계 방향으로 굽은 선 화살표">
            <a:extLst>
              <a:ext uri="{FF2B5EF4-FFF2-40B4-BE49-F238E27FC236}">
                <a16:creationId xmlns:a16="http://schemas.microsoft.com/office/drawing/2014/main" id="{C2867CA0-2F73-2648-AF78-D15ACA54A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500084">
            <a:off x="5103178" y="4992107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8F1D2D0-CD4D-BB42-9439-34F40E740547}"/>
              </a:ext>
            </a:extLst>
          </p:cNvPr>
          <p:cNvSpPr txBox="1"/>
          <p:nvPr/>
        </p:nvSpPr>
        <p:spPr>
          <a:xfrm>
            <a:off x="4165605" y="6004304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딕셔너리의 키가 </a:t>
            </a:r>
            <a:r>
              <a:rPr kumimoji="1"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“a”</a:t>
            </a:r>
            <a:r>
              <a:rPr kumimoji="1"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 값</a:t>
            </a:r>
            <a:endParaRPr kumimoji="1" lang="ko-Kore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E06EC7-7FA3-3B45-A006-C7818C2D03F7}"/>
              </a:ext>
            </a:extLst>
          </p:cNvPr>
          <p:cNvSpPr txBox="1"/>
          <p:nvPr/>
        </p:nvSpPr>
        <p:spPr>
          <a:xfrm>
            <a:off x="7450640" y="5993111"/>
            <a:ext cx="272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딕셔너리의 키가 </a:t>
            </a:r>
            <a:r>
              <a:rPr kumimoji="1"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“c</a:t>
            </a:r>
            <a:r>
              <a:rPr kumimoji="1"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”</a:t>
            </a:r>
            <a:r>
              <a:rPr kumimoji="1"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 값</a:t>
            </a:r>
            <a:endParaRPr kumimoji="1" lang="ko-Kore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2" name="그래픽 20" descr="시계 방향으로 굽은 선 화살표">
            <a:extLst>
              <a:ext uri="{FF2B5EF4-FFF2-40B4-BE49-F238E27FC236}">
                <a16:creationId xmlns:a16="http://schemas.microsoft.com/office/drawing/2014/main" id="{32FBBDD2-3942-974B-A824-F591908FE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500084">
            <a:off x="8356955" y="4992102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74C0BF2-F6A5-E94F-ADFC-19478D0349F1}"/>
              </a:ext>
            </a:extLst>
          </p:cNvPr>
          <p:cNvSpPr txBox="1"/>
          <p:nvPr/>
        </p:nvSpPr>
        <p:spPr>
          <a:xfrm>
            <a:off x="2398935" y="4422546"/>
            <a:ext cx="6922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dict_ = {“a”: 1, ”b”: 2, “c”: </a:t>
            </a:r>
            <a:r>
              <a:rPr kumimoji="1" lang="en-US" altLang="ko-KR" sz="36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kumimoji="1" lang="en-US" altLang="ko-Kore-KR" sz="36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}</a:t>
            </a:r>
            <a:endParaRPr kumimoji="1" lang="ko-Kore-KR" altLang="en-US" sz="36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F816E427-EB95-8F46-97ED-E624046D015F}"/>
              </a:ext>
            </a:extLst>
          </p:cNvPr>
          <p:cNvSpPr txBox="1">
            <a:spLocks/>
          </p:cNvSpPr>
          <p:nvPr/>
        </p:nvSpPr>
        <p:spPr>
          <a:xfrm>
            <a:off x="1944196" y="3728510"/>
            <a:ext cx="6187164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딕셔너리는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순서가 없기 때문에 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“~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번째 값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”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으로 불릴 수 없지만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           “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키가 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~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 값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”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으로 값을 지칭할 수 있습니다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05559" y="212929"/>
            <a:ext cx="215315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5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딕셔너리의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특징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07710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7228" y="199391"/>
            <a:ext cx="81345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dict</a:t>
            </a:r>
            <a:r>
              <a:rPr kumimoji="1" lang="en-US" altLang="ko-KR" sz="1600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( ) </a:t>
            </a:r>
            <a:r>
              <a:rPr kumimoji="1"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함수를 이용하거나 </a:t>
            </a:r>
            <a:r>
              <a:rPr kumimoji="1" lang="ko-KR" altLang="en-US" sz="16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중괄호</a:t>
            </a:r>
            <a:r>
              <a:rPr kumimoji="1" lang="en-US" altLang="ko-KR" sz="1600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(brace)</a:t>
            </a:r>
            <a:r>
              <a:rPr kumimoji="1"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이용하여 여러 개의 원소를 갖는 딕셔너리</a:t>
            </a:r>
            <a:r>
              <a:rPr kumimoji="1"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(dictionay)</a:t>
            </a:r>
            <a:r>
              <a:rPr kumimoji="1"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생성할 수 있습니다</a:t>
            </a:r>
            <a:r>
              <a:rPr kumimoji="1"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이때</a:t>
            </a:r>
            <a:r>
              <a:rPr kumimoji="1"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kumimoji="1" lang="ko-KR" altLang="en-US" sz="16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키와 값은 </a:t>
            </a:r>
            <a:r>
              <a:rPr kumimoji="1" lang="en-US" altLang="ko-KR" sz="16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</a:t>
            </a:r>
            <a:r>
              <a:rPr kumimoji="1" lang="ko-KR" altLang="en-US" sz="16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키</a:t>
            </a:r>
            <a:r>
              <a:rPr kumimoji="1" lang="en-US" altLang="ko-KR" sz="16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</a:t>
            </a:r>
            <a:r>
              <a:rPr kumimoji="1" lang="ko-KR" altLang="en-US" sz="16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값</a:t>
            </a:r>
            <a:r>
              <a:rPr kumimoji="1" lang="en-US" altLang="ko-KR" sz="16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” </a:t>
            </a:r>
            <a:r>
              <a:rPr kumimoji="1" lang="ko-KR" altLang="en-US" sz="16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 같이 쌍점</a:t>
            </a:r>
            <a:r>
              <a:rPr kumimoji="1" lang="en-US" altLang="ko-KR" sz="1600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(colon)</a:t>
            </a:r>
            <a:r>
              <a:rPr kumimoji="1"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으로 대응합니다</a:t>
            </a:r>
            <a:r>
              <a:rPr kumimoji="1"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5D1A211-2B49-EC46-89EA-B42BE5A01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599" y="1902109"/>
            <a:ext cx="8121600" cy="4710155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667838" y="212929"/>
            <a:ext cx="17908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5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딕셔너리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생성하기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13668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D59DEEC-0F69-2A48-B5EC-0148F730B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694" y="2018140"/>
            <a:ext cx="8121600" cy="1250060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9900DF-F4BD-6340-B19D-8D9456BB13F1}"/>
              </a:ext>
            </a:extLst>
          </p:cNvPr>
          <p:cNvSpPr txBox="1"/>
          <p:nvPr/>
        </p:nvSpPr>
        <p:spPr>
          <a:xfrm>
            <a:off x="1053405" y="1460488"/>
            <a:ext cx="2999251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동일한 값을 갖는 딕셔너리 생성하기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093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F6CE2C5-2B34-D342-AAE4-D9734993A28B}"/>
              </a:ext>
            </a:extLst>
          </p:cNvPr>
          <p:cNvSpPr txBox="1"/>
          <p:nvPr/>
        </p:nvSpPr>
        <p:spPr>
          <a:xfrm>
            <a:off x="1071694" y="2037294"/>
            <a:ext cx="3327864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딕셔너리를 구성하는 특정 원소 가져오기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B75738-8EE3-054E-BC73-EBE2B5C25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838" y="2524821"/>
            <a:ext cx="8121600" cy="3855862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F70A8B-8639-9641-A515-CFCC10495146}"/>
              </a:ext>
            </a:extLst>
          </p:cNvPr>
          <p:cNvSpPr txBox="1"/>
          <p:nvPr/>
        </p:nvSpPr>
        <p:spPr>
          <a:xfrm>
            <a:off x="3230717" y="350516"/>
            <a:ext cx="81106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딕셔너리 자료형은 </a:t>
            </a:r>
            <a:r>
              <a:rPr kumimoji="1" lang="en-US" altLang="ko-Kore-KR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</a:t>
            </a:r>
            <a:r>
              <a:rPr kumimoji="1" lang="ko-KR" altLang="en-US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키</a:t>
            </a:r>
            <a:r>
              <a:rPr kumimoji="1" lang="en-US" altLang="ko-KR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(Key)</a:t>
            </a:r>
            <a:r>
              <a:rPr kumimoji="1" lang="en-US" altLang="ko-KR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”</a:t>
            </a:r>
            <a:r>
              <a:rPr kumimoji="1"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인덱스처럼 활용하여</a:t>
            </a:r>
            <a:r>
              <a:rPr kumimoji="1" lang="ko-Kore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특정 원소를 가져오거나</a:t>
            </a:r>
            <a:r>
              <a:rPr kumimoji="1" lang="en-US" altLang="ko-Kore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값을 </a:t>
            </a:r>
            <a:r>
              <a:rPr kumimoji="1" lang="ko-KR" altLang="en-US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수정</a:t>
            </a:r>
            <a:r>
              <a:rPr kumimoji="1" lang="en-US" altLang="ko-KR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kumimoji="1" lang="ko-KR" altLang="en-US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추가</a:t>
            </a:r>
            <a:r>
              <a:rPr kumimoji="1" lang="en-US" altLang="ko-KR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kumimoji="1" lang="ko-KR" altLang="en-US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제거하기 </a:t>
            </a:r>
            <a:r>
              <a:rPr kumimoji="1"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등 기본적인 딕셔너리 핸들링을 수행할 수 있습니다</a:t>
            </a:r>
            <a:r>
              <a:rPr kumimoji="1" lang="en-US" altLang="ko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en-US" altLang="ko-Kore-KR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7702" y="212929"/>
            <a:ext cx="229101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5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딕셔너리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다루기 기본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56105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6839BA46-C153-BB4A-952E-750CC850AE94}"/>
              </a:ext>
            </a:extLst>
          </p:cNvPr>
          <p:cNvSpPr txBox="1">
            <a:spLocks/>
          </p:cNvSpPr>
          <p:nvPr/>
        </p:nvSpPr>
        <p:spPr>
          <a:xfrm>
            <a:off x="1073427" y="731271"/>
            <a:ext cx="3291170" cy="415498"/>
          </a:xfrm>
          <a:prstGeom prst="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chemeClr val="tx2"/>
            </a:solidFill>
            <a:prstDash val="lgDash"/>
          </a:ln>
        </p:spPr>
        <p:txBody>
          <a:bodyPr vert="horz" wrap="square" lIns="91440" tIns="45720" rIns="91440" bIns="45720" rtlCol="0" anchor="ctr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err="1">
                <a:solidFill>
                  <a:schemeClr val="tx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딕셔너리의</a:t>
            </a:r>
            <a:r>
              <a:rPr lang="ko-KR" altLang="en-US" sz="1400" dirty="0">
                <a:solidFill>
                  <a:schemeClr val="tx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400" dirty="0">
                <a:solidFill>
                  <a:schemeClr val="tx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.get() </a:t>
            </a:r>
            <a:r>
              <a:rPr lang="ko-KR" altLang="en-US" sz="1400" dirty="0">
                <a:solidFill>
                  <a:schemeClr val="tx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메서드는 왜 필요할까</a:t>
            </a:r>
            <a:r>
              <a:rPr lang="en-US" altLang="ko-KR" sz="1400" dirty="0">
                <a:solidFill>
                  <a:schemeClr val="tx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3DDF88-3420-7841-BA7E-01088BD7A562}"/>
              </a:ext>
            </a:extLst>
          </p:cNvPr>
          <p:cNvSpPr txBox="1"/>
          <p:nvPr/>
        </p:nvSpPr>
        <p:spPr>
          <a:xfrm>
            <a:off x="1073426" y="2438134"/>
            <a:ext cx="1785252" cy="2791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ore-KR" altLang="en-US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대괄호를 사용할 경우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01C72F63-EC14-6B48-AB01-3BAED73C350A}"/>
              </a:ext>
            </a:extLst>
          </p:cNvPr>
          <p:cNvSpPr txBox="1">
            <a:spLocks/>
          </p:cNvSpPr>
          <p:nvPr/>
        </p:nvSpPr>
        <p:spPr>
          <a:xfrm>
            <a:off x="1531662" y="3272182"/>
            <a:ext cx="2832934" cy="33849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B71817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※</a:t>
            </a:r>
            <a:r>
              <a:rPr lang="en" altLang="ko-Kore-KR" dirty="0">
                <a:solidFill>
                  <a:srgbClr val="B71817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KeyError: 3</a:t>
            </a:r>
            <a:r>
              <a:rPr lang="en" altLang="ko-Kore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에러 발생</a:t>
            </a:r>
            <a:endParaRPr lang="en-US" altLang="ko-Kore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B71D43-AAA7-954B-9365-1A0DAD9F6924}"/>
              </a:ext>
            </a:extLst>
          </p:cNvPr>
          <p:cNvSpPr txBox="1"/>
          <p:nvPr/>
        </p:nvSpPr>
        <p:spPr>
          <a:xfrm>
            <a:off x="1073426" y="3980459"/>
            <a:ext cx="2385327" cy="2791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en-US" altLang="ko-KR" sz="1200" dirty="0">
                <a:solidFill>
                  <a:schemeClr val="accen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.get() </a:t>
            </a:r>
            <a:r>
              <a:rPr kumimoji="1" lang="ko-KR" altLang="en-US" sz="1200" dirty="0">
                <a:solidFill>
                  <a:schemeClr val="accen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메서드를 이용할 경우</a:t>
            </a:r>
            <a:endParaRPr kumimoji="1" lang="ko-Kore-KR" altLang="en-US" sz="1200" dirty="0">
              <a:solidFill>
                <a:schemeClr val="accen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363B46-6DC1-674F-B38B-97EC2A5DBC33}"/>
              </a:ext>
            </a:extLst>
          </p:cNvPr>
          <p:cNvSpPr txBox="1"/>
          <p:nvPr/>
        </p:nvSpPr>
        <p:spPr>
          <a:xfrm>
            <a:off x="1073426" y="1216537"/>
            <a:ext cx="953375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딕셔너리에서 키를 이용해 값을 호출하는 방법에는 대괄호</a:t>
            </a:r>
            <a:r>
              <a:rPr kumimoji="1"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[ ] </a:t>
            </a:r>
            <a:r>
              <a:rPr kumimoji="1"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이용하는 방법과 </a:t>
            </a:r>
            <a:r>
              <a:rPr kumimoji="1"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.get()</a:t>
            </a:r>
            <a:r>
              <a:rPr kumimoji="1"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이용하는 방법이 있었습니다</a:t>
            </a:r>
            <a:r>
              <a:rPr kumimoji="1"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kumimoji="1"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만약 인자로 보낸 키가 딕셔너리에 존재한다면 동일한 결과를 내지만</a:t>
            </a:r>
            <a:r>
              <a:rPr kumimoji="1"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kumimoji="1" lang="ko-KR" altLang="en-US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딕셔너리에 존재하지 않는 키를 인자로 보낼 경우 그 결과는 달라집니다</a:t>
            </a:r>
            <a:r>
              <a:rPr kumimoji="1" lang="en-US" altLang="ko-KR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kumimoji="1" lang="en-US" altLang="ko-KR" sz="1400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이를 한번 확인해보겠습니다</a:t>
            </a:r>
            <a:r>
              <a:rPr kumimoji="1"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3E11C04-C45D-DF48-9E63-FEAD4AEE9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26" y="2838176"/>
            <a:ext cx="8121600" cy="425056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2AD6B65-B6AD-744A-8FFD-6C499BEFA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26" y="4397707"/>
            <a:ext cx="8121600" cy="1035032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1073426" y="5469047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kumimoji="1" lang="ko-Kore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딕셔너리의 </a:t>
            </a:r>
            <a:r>
              <a:rPr kumimoji="1" lang="en-US" altLang="ko-Kore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.get() </a:t>
            </a:r>
            <a:r>
              <a:rPr kumimoji="1"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메서드를 이용하면 존재하지 않는 키에 대한</a:t>
            </a:r>
            <a:endParaRPr kumimoji="1" lang="en-US" altLang="ko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kumimoji="1"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en-US" altLang="ko-KR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KeyError</a:t>
            </a:r>
            <a:r>
              <a:rPr kumimoji="1"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방지하고</a:t>
            </a:r>
            <a:r>
              <a:rPr kumimoji="1"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kumimoji="1"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대체 값을 반환할 수 있습니다</a:t>
            </a:r>
            <a:r>
              <a:rPr kumimoji="1"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82038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B2750A-C830-F445-8BBB-3A03044CAF33}"/>
              </a:ext>
            </a:extLst>
          </p:cNvPr>
          <p:cNvSpPr txBox="1"/>
          <p:nvPr/>
        </p:nvSpPr>
        <p:spPr>
          <a:xfrm>
            <a:off x="1071298" y="1856332"/>
            <a:ext cx="2927812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딕셔너리를 구성하는 원소 확인하기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42C289-F3D6-E541-9446-C89BD2DB6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6" y="2403389"/>
            <a:ext cx="8121600" cy="2649170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</p:spTree>
    <p:extLst>
      <p:ext uri="{BB962C8B-B14F-4D97-AF65-F5344CB8AC3E}">
        <p14:creationId xmlns:p14="http://schemas.microsoft.com/office/powerpoint/2010/main" val="15200107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B2750A-C830-F445-8BBB-3A03044CAF33}"/>
              </a:ext>
            </a:extLst>
          </p:cNvPr>
          <p:cNvSpPr txBox="1"/>
          <p:nvPr/>
        </p:nvSpPr>
        <p:spPr>
          <a:xfrm>
            <a:off x="1081238" y="1972106"/>
            <a:ext cx="2770649" cy="3100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딕셔너리에 새로운 원소 추가하기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5A546B-F95F-1347-90F8-9FB50541E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7" y="871389"/>
            <a:ext cx="8121600" cy="583361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FB91883-E4FA-914F-A3F9-9915A1850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237" y="2466591"/>
            <a:ext cx="8121600" cy="860467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2B2B2B-0720-4E4E-847C-08084F150CA8}"/>
              </a:ext>
            </a:extLst>
          </p:cNvPr>
          <p:cNvSpPr txBox="1"/>
          <p:nvPr/>
        </p:nvSpPr>
        <p:spPr>
          <a:xfrm>
            <a:off x="1081238" y="3930962"/>
            <a:ext cx="2584912" cy="31242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딕셔너리의 특정 원소 수정하기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E59297E-F3A1-6749-B2A2-068628000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237" y="4427775"/>
            <a:ext cx="8121600" cy="1763591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1EE82C-CB38-CB41-BFA1-AC8838AFA58E}"/>
              </a:ext>
            </a:extLst>
          </p:cNvPr>
          <p:cNvSpPr txBox="1"/>
          <p:nvPr/>
        </p:nvSpPr>
        <p:spPr>
          <a:xfrm>
            <a:off x="1081238" y="414388"/>
            <a:ext cx="1292528" cy="3100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 err="1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딕셔너리</a:t>
            </a:r>
            <a:r>
              <a:rPr kumimoji="1" lang="en-US" altLang="ko-KR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생성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773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949968" y="261378"/>
            <a:ext cx="150874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컨테이너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0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자료형</a:t>
            </a:r>
            <a:endParaRPr lang="ko-KR" altLang="en-US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601607" y="2570554"/>
            <a:ext cx="1119117" cy="787480"/>
          </a:xfrm>
          <a:prstGeom prst="rect">
            <a:avLst/>
          </a:prstGeom>
          <a:solidFill>
            <a:srgbClr val="E5E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9F9F9F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601607" y="3435928"/>
            <a:ext cx="1119117" cy="787480"/>
          </a:xfrm>
          <a:prstGeom prst="rect">
            <a:avLst/>
          </a:prstGeom>
          <a:solidFill>
            <a:srgbClr val="E5E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9F9F9F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601607" y="4314174"/>
            <a:ext cx="1119117" cy="787480"/>
          </a:xfrm>
          <a:prstGeom prst="rect">
            <a:avLst/>
          </a:prstGeom>
          <a:solidFill>
            <a:srgbClr val="E5E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9F9F9F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601607" y="5179548"/>
            <a:ext cx="1119117" cy="787480"/>
          </a:xfrm>
          <a:prstGeom prst="rect">
            <a:avLst/>
          </a:prstGeom>
          <a:solidFill>
            <a:srgbClr val="E5E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9F9F9F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43439" y="2570554"/>
            <a:ext cx="8086272" cy="787480"/>
          </a:xfrm>
          <a:prstGeom prst="rect">
            <a:avLst/>
          </a:prstGeom>
          <a:solidFill>
            <a:srgbClr val="55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2543439" y="3435928"/>
            <a:ext cx="8086272" cy="787480"/>
          </a:xfrm>
          <a:prstGeom prst="rect">
            <a:avLst/>
          </a:prstGeom>
          <a:solidFill>
            <a:srgbClr val="55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2543439" y="4314174"/>
            <a:ext cx="8086272" cy="787480"/>
          </a:xfrm>
          <a:prstGeom prst="rect">
            <a:avLst/>
          </a:prstGeom>
          <a:solidFill>
            <a:srgbClr val="55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2543439" y="5179548"/>
            <a:ext cx="8086272" cy="787480"/>
          </a:xfrm>
          <a:prstGeom prst="rect">
            <a:avLst/>
          </a:prstGeom>
          <a:solidFill>
            <a:srgbClr val="55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3229599" y="76713"/>
            <a:ext cx="667335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파이썬에서는 다수의 객체를 하나로 묶어 하나의 객체처럼 사용할 수 있도록 </a:t>
            </a:r>
            <a:br>
              <a:rPr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리스트</a:t>
            </a:r>
            <a:r>
              <a:rPr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튜플</a:t>
            </a:r>
            <a:r>
              <a:rPr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세트</a:t>
            </a:r>
            <a:r>
              <a:rPr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딕셔너리</a:t>
            </a:r>
            <a:r>
              <a:rPr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와 같은 다양한 자료구조를 지원하며</a:t>
            </a:r>
            <a:r>
              <a:rPr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다수의 객체를</a:t>
            </a:r>
            <a:endParaRPr kumimoji="1" lang="en-US" altLang="ko-KR" sz="14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담을 수 있는 자료구조를 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en-US" altLang="ko-KR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</a:t>
            </a:r>
            <a:r>
              <a:rPr kumimoji="1" lang="ko-KR" altLang="en-US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컨테이너 자료형</a:t>
            </a:r>
            <a:r>
              <a:rPr kumimoji="1" lang="en-US" altLang="ko-KR" sz="1400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(Container Data)</a:t>
            </a:r>
            <a:r>
              <a:rPr kumimoji="1" lang="en-US" altLang="ko-KR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”</a:t>
            </a:r>
            <a:r>
              <a:rPr kumimoji="1" lang="en-US" altLang="ko-KR" sz="14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라고 합니다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en-US" altLang="en-US" sz="14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각 자료형의 공통점과 차이점을 어떻게 다루는지 알아보겠습니다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sz="14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B00EC2-9E7A-EF4C-A542-701790912E85}"/>
              </a:ext>
            </a:extLst>
          </p:cNvPr>
          <p:cNvSpPr txBox="1"/>
          <p:nvPr/>
        </p:nvSpPr>
        <p:spPr>
          <a:xfrm>
            <a:off x="2720724" y="2663084"/>
            <a:ext cx="256833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5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[1, 2, 3, 4]</a:t>
            </a:r>
            <a:endParaRPr kumimoji="1" lang="ko-Kore-KR" altLang="en-US" sz="35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093C7F-44B2-8546-92AE-F30FAEA95A10}"/>
              </a:ext>
            </a:extLst>
          </p:cNvPr>
          <p:cNvSpPr txBox="1"/>
          <p:nvPr/>
        </p:nvSpPr>
        <p:spPr>
          <a:xfrm>
            <a:off x="2720724" y="3530363"/>
            <a:ext cx="255711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5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(1, 2, 3, 4)</a:t>
            </a:r>
            <a:endParaRPr kumimoji="1" lang="ko-Kore-KR" altLang="en-US" sz="35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5EC65A-795E-AB4D-B7AE-1B5F8D48ADA5}"/>
              </a:ext>
            </a:extLst>
          </p:cNvPr>
          <p:cNvSpPr txBox="1"/>
          <p:nvPr/>
        </p:nvSpPr>
        <p:spPr>
          <a:xfrm>
            <a:off x="2720724" y="4397642"/>
            <a:ext cx="258436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5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{1, 2, 3, 4}</a:t>
            </a:r>
            <a:endParaRPr kumimoji="1" lang="ko-Kore-KR" altLang="en-US" sz="35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A6F229-8530-5F40-8C4E-6E8075B5EF2B}"/>
              </a:ext>
            </a:extLst>
          </p:cNvPr>
          <p:cNvSpPr txBox="1"/>
          <p:nvPr/>
        </p:nvSpPr>
        <p:spPr>
          <a:xfrm>
            <a:off x="2720724" y="5256428"/>
            <a:ext cx="505619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5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{“a”: 1, ”b”: 2, “c”: </a:t>
            </a:r>
            <a:r>
              <a:rPr kumimoji="1" lang="en-US" altLang="ko-KR" sz="35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kumimoji="1" lang="en-US" altLang="ko-Kore-KR" sz="35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}</a:t>
            </a:r>
            <a:endParaRPr kumimoji="1" lang="ko-Kore-KR" altLang="en-US" sz="35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3B00EC2-9E7A-EF4C-A542-701790912E85}"/>
              </a:ext>
            </a:extLst>
          </p:cNvPr>
          <p:cNvSpPr txBox="1"/>
          <p:nvPr/>
        </p:nvSpPr>
        <p:spPr>
          <a:xfrm>
            <a:off x="1873755" y="2663084"/>
            <a:ext cx="47320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3500" b="1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endParaRPr kumimoji="1" lang="ko-Kore-KR" altLang="en-US" sz="3500" b="1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9093C7F-44B2-8546-92AE-F30FAEA95A10}"/>
              </a:ext>
            </a:extLst>
          </p:cNvPr>
          <p:cNvSpPr txBox="1"/>
          <p:nvPr/>
        </p:nvSpPr>
        <p:spPr>
          <a:xfrm>
            <a:off x="1873755" y="3530363"/>
            <a:ext cx="47320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500" b="1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endParaRPr kumimoji="1" lang="ko-Kore-KR" altLang="en-US" sz="3500" b="1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5EC65A-795E-AB4D-B7AE-1B5F8D48ADA5}"/>
              </a:ext>
            </a:extLst>
          </p:cNvPr>
          <p:cNvSpPr txBox="1"/>
          <p:nvPr/>
        </p:nvSpPr>
        <p:spPr>
          <a:xfrm>
            <a:off x="1873755" y="4397642"/>
            <a:ext cx="47320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500" b="1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endParaRPr kumimoji="1" lang="ko-Kore-KR" altLang="en-US" sz="3500" b="1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5A6F229-8530-5F40-8C4E-6E8075B5EF2B}"/>
              </a:ext>
            </a:extLst>
          </p:cNvPr>
          <p:cNvSpPr txBox="1"/>
          <p:nvPr/>
        </p:nvSpPr>
        <p:spPr>
          <a:xfrm>
            <a:off x="1873755" y="5256428"/>
            <a:ext cx="47320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500" b="1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</a:t>
            </a:r>
            <a:endParaRPr kumimoji="1" lang="ko-Kore-KR" altLang="en-US" sz="3500" b="1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5126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B2750A-C830-F445-8BBB-3A03044CAF33}"/>
              </a:ext>
            </a:extLst>
          </p:cNvPr>
          <p:cNvSpPr txBox="1"/>
          <p:nvPr/>
        </p:nvSpPr>
        <p:spPr>
          <a:xfrm>
            <a:off x="1062604" y="1326649"/>
            <a:ext cx="2570624" cy="3076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딕셔너리의 특정 원소 제거하기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CAE20B-828D-7B48-B4F3-F4A6895FE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480" y="1879069"/>
            <a:ext cx="8121600" cy="2338839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</p:spTree>
    <p:extLst>
      <p:ext uri="{BB962C8B-B14F-4D97-AF65-F5344CB8AC3E}">
        <p14:creationId xmlns:p14="http://schemas.microsoft.com/office/powerpoint/2010/main" val="13709114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6A783B7-6475-EB42-9751-5C396792F39C}"/>
              </a:ext>
            </a:extLst>
          </p:cNvPr>
          <p:cNvSpPr txBox="1"/>
          <p:nvPr/>
        </p:nvSpPr>
        <p:spPr>
          <a:xfrm>
            <a:off x="1071297" y="2905146"/>
            <a:ext cx="3327863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딕셔너리를 구성하는 모든 원소 가져오기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4188E96-7DBD-8849-8554-3C657F0E7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6" y="3398137"/>
            <a:ext cx="8121600" cy="2278287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3236400" y="586980"/>
            <a:ext cx="60708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다양한 함수를 활용해 딕셔너리를 다루어 보겠습니다</a:t>
            </a:r>
            <a:r>
              <a:rPr lang="en-US" altLang="ko-KR" sz="20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20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03104" y="212929"/>
            <a:ext cx="17556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5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딕셔너리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함수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10001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994B322-1986-4242-87E8-D30B35C6B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425" y="2168998"/>
            <a:ext cx="8121600" cy="703923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652958-4C03-1748-88C3-3568EB084FC8}"/>
              </a:ext>
            </a:extLst>
          </p:cNvPr>
          <p:cNvSpPr txBox="1"/>
          <p:nvPr/>
        </p:nvSpPr>
        <p:spPr>
          <a:xfrm>
            <a:off x="1075485" y="1676924"/>
            <a:ext cx="2256301" cy="3101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딕셔너리의 원소 개수 세기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7C82781-76ED-2A46-9A81-F08767F20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425" y="4049829"/>
            <a:ext cx="8121600" cy="1460828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E82BF4-CDD9-CF46-89DE-F4A809DDEF21}"/>
              </a:ext>
            </a:extLst>
          </p:cNvPr>
          <p:cNvSpPr txBox="1"/>
          <p:nvPr/>
        </p:nvSpPr>
        <p:spPr>
          <a:xfrm>
            <a:off x="1075484" y="3560494"/>
            <a:ext cx="2256301" cy="3101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딕셔너리의 키 정렬하기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FAB509A4-3DFB-DB43-8CE6-3F188A98E53B}"/>
              </a:ext>
            </a:extLst>
          </p:cNvPr>
          <p:cNvSpPr txBox="1">
            <a:spLocks/>
          </p:cNvSpPr>
          <p:nvPr/>
        </p:nvSpPr>
        <p:spPr>
          <a:xfrm>
            <a:off x="1074014" y="1288519"/>
            <a:ext cx="7388572" cy="38581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lang="ko-Kore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딕셔너리는 본래 순서가 없기 때문에</a:t>
            </a:r>
            <a:r>
              <a:rPr lang="en-US" altLang="ko-Kore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정렬 후에는 순서가 있는 리스트로 반환됩니다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4991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7898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6032" y="2921168"/>
            <a:ext cx="11419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리스트</a:t>
            </a:r>
            <a:r>
              <a:rPr lang="en-US" altLang="ko-KR" sz="6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(List)</a:t>
            </a:r>
            <a:endParaRPr lang="ko-KR" altLang="en-US" sz="60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5F7D80-EF2B-9447-B9EC-55732A4BEFE1}"/>
              </a:ext>
            </a:extLst>
          </p:cNvPr>
          <p:cNvSpPr/>
          <p:nvPr/>
        </p:nvSpPr>
        <p:spPr>
          <a:xfrm>
            <a:off x="101536" y="1372134"/>
            <a:ext cx="24568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파이썬의</a:t>
            </a:r>
            <a:r>
              <a:rPr kumimoji="1"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자료구조</a:t>
            </a:r>
            <a:endParaRPr lang="ko-KR" altLang="en-US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491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743180" y="194337"/>
            <a:ext cx="1715534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리스트의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특징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44064" y="3181758"/>
            <a:ext cx="4628970" cy="787480"/>
          </a:xfrm>
          <a:prstGeom prst="rect">
            <a:avLst/>
          </a:prstGeom>
          <a:solidFill>
            <a:srgbClr val="55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3226807" y="82818"/>
            <a:ext cx="614579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파이썬의 리스트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(List)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는 여러 개의 객체를 각각의 원소로 가질 수 있는</a:t>
            </a:r>
            <a:endParaRPr kumimoji="1" lang="en-US" altLang="ko-KR" sz="14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파이썬의 기본 내장 컨테이너 자료형 입니다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kumimoji="1" lang="ko-KR" altLang="en-US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각 원소들 간의 순서가 있고</a:t>
            </a:r>
            <a:r>
              <a:rPr kumimoji="1" lang="en-US" altLang="ko-KR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kumimoji="1" lang="ko-KR" altLang="en-US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리스트를 구성하는 원소를 수정할 수 있다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는</a:t>
            </a:r>
            <a:endParaRPr kumimoji="1" lang="en-US" altLang="ko-KR" sz="14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특징이 있습니다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B00EC2-9E7A-EF4C-A542-701790912E85}"/>
              </a:ext>
            </a:extLst>
          </p:cNvPr>
          <p:cNvSpPr txBox="1"/>
          <p:nvPr/>
        </p:nvSpPr>
        <p:spPr>
          <a:xfrm>
            <a:off x="3924977" y="3256000"/>
            <a:ext cx="4048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lst = [ 1, 2, 3, 4 ]</a:t>
            </a:r>
            <a:endParaRPr kumimoji="1" lang="ko-Kore-KR" altLang="en-US" sz="36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8" name="그래픽 3" descr="시계 방향으로 굽은 선 화살표">
            <a:extLst>
              <a:ext uri="{FF2B5EF4-FFF2-40B4-BE49-F238E27FC236}">
                <a16:creationId xmlns:a16="http://schemas.microsoft.com/office/drawing/2014/main" id="{C2867CA0-2F73-2648-AF78-D15ACA54A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500084">
            <a:off x="5113214" y="3843867"/>
            <a:ext cx="914400" cy="914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8F1D2D0-CD4D-BB42-9439-34F40E740547}"/>
              </a:ext>
            </a:extLst>
          </p:cNvPr>
          <p:cNvSpPr txBox="1"/>
          <p:nvPr/>
        </p:nvSpPr>
        <p:spPr>
          <a:xfrm>
            <a:off x="4214102" y="5007879"/>
            <a:ext cx="2076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리스트의 </a:t>
            </a:r>
            <a:r>
              <a:rPr kumimoji="1"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</a:t>
            </a:r>
            <a:r>
              <a:rPr kumimoji="1"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번째 값</a:t>
            </a:r>
            <a:endParaRPr kumimoji="1" lang="ko-Kore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E06EC7-7FA3-3B45-A006-C7818C2D03F7}"/>
              </a:ext>
            </a:extLst>
          </p:cNvPr>
          <p:cNvSpPr txBox="1"/>
          <p:nvPr/>
        </p:nvSpPr>
        <p:spPr>
          <a:xfrm>
            <a:off x="6835407" y="5004449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리스트의 </a:t>
            </a:r>
            <a:r>
              <a:rPr kumimoji="1"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kumimoji="1"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번째 값</a:t>
            </a:r>
            <a:endParaRPr kumimoji="1" lang="ko-Kore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7" name="그래픽 20" descr="시계 방향으로 굽은 선 화살표">
            <a:extLst>
              <a:ext uri="{FF2B5EF4-FFF2-40B4-BE49-F238E27FC236}">
                <a16:creationId xmlns:a16="http://schemas.microsoft.com/office/drawing/2014/main" id="{32FBBDD2-3942-974B-A824-F591908FE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500084">
            <a:off x="6908831" y="3843868"/>
            <a:ext cx="914400" cy="9144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551C933-D733-2042-ACB4-F38005A11121}"/>
              </a:ext>
            </a:extLst>
          </p:cNvPr>
          <p:cNvSpPr txBox="1"/>
          <p:nvPr/>
        </p:nvSpPr>
        <p:spPr>
          <a:xfrm>
            <a:off x="6290311" y="5007879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…</a:t>
            </a:r>
            <a:endParaRPr kumimoji="1" lang="ko-Kore-KR" altLang="en-US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9601FDA-9175-5B4B-9AFC-075EA1B90B84}"/>
              </a:ext>
            </a:extLst>
          </p:cNvPr>
          <p:cNvSpPr txBox="1"/>
          <p:nvPr/>
        </p:nvSpPr>
        <p:spPr>
          <a:xfrm>
            <a:off x="6287341" y="4197562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…</a:t>
            </a:r>
            <a:endParaRPr kumimoji="1" lang="ko-Kore-KR" altLang="en-US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7205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3225462" y="332976"/>
            <a:ext cx="9552389" cy="877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list</a:t>
            </a:r>
            <a:r>
              <a:rPr kumimoji="1" lang="en-US" altLang="ko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en-US" altLang="ko-KR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 ) </a:t>
            </a:r>
            <a:r>
              <a:rPr kumimoji="1"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함수를 이용하거나 </a:t>
            </a:r>
            <a:r>
              <a:rPr kumimoji="1" lang="ko-KR" altLang="en-US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대괄호</a:t>
            </a:r>
            <a:r>
              <a:rPr kumimoji="1" lang="en-US" altLang="ko-KR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(bracket)</a:t>
            </a:r>
            <a:r>
              <a:rPr kumimoji="1"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이용하여 </a:t>
            </a:r>
            <a:endParaRPr kumimoji="1" lang="en-US" altLang="ko-KR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여러 개의 원소를 갖는 리스트를 생성할 수 있습니다</a:t>
            </a:r>
            <a:r>
              <a:rPr kumimoji="1" lang="en-US" altLang="ko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4E95D3F-CCCD-F046-8169-E50F7CF59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16" y="2097360"/>
            <a:ext cx="7346251" cy="3420000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D678CB9-1ABD-E94A-BE7A-43BBAB8C2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762" y="5697991"/>
            <a:ext cx="8121600" cy="1001975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655FAAC-5348-C040-A6D7-4C90F30F1C7E}"/>
              </a:ext>
            </a:extLst>
          </p:cNvPr>
          <p:cNvSpPr txBox="1"/>
          <p:nvPr/>
        </p:nvSpPr>
        <p:spPr>
          <a:xfrm>
            <a:off x="1085353" y="1686303"/>
            <a:ext cx="5744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kumimoji="1"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다양한 </a:t>
            </a:r>
            <a:r>
              <a:rPr kumimoji="1"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자료형의</a:t>
            </a:r>
            <a:r>
              <a:rPr kumimoji="1"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데이터도 하나의 리스트에 담을 수 있습니다</a:t>
            </a:r>
            <a:r>
              <a:rPr kumimoji="1"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50206" y="194337"/>
            <a:ext cx="180850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리스트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생산하기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6331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8DA3453-3BB5-AB41-8B02-E956E8A087C1}"/>
              </a:ext>
            </a:extLst>
          </p:cNvPr>
          <p:cNvSpPr txBox="1"/>
          <p:nvPr/>
        </p:nvSpPr>
        <p:spPr>
          <a:xfrm>
            <a:off x="1077702" y="1732928"/>
            <a:ext cx="3584344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>
            <a:noFill/>
          </a:ln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리스트를 구성하는 원소 가져오기</a:t>
            </a:r>
            <a:r>
              <a:rPr kumimoji="1" lang="en-US" altLang="ko-KR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(Indexing)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D8E0052-4F99-A849-AE29-F2D434A5E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702" y="2152118"/>
            <a:ext cx="8121600" cy="4547848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3227609" y="347846"/>
            <a:ext cx="95523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리스트 자료형에서 원소의 </a:t>
            </a:r>
            <a:r>
              <a:rPr kumimoji="1" lang="ko-Kore-KR" altLang="en-US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가져오기</a:t>
            </a:r>
            <a:r>
              <a:rPr kumimoji="1" lang="en-US" altLang="ko-Kore-KR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kumimoji="1" lang="ko-KR" altLang="en-US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수정하기</a:t>
            </a:r>
            <a:r>
              <a:rPr kumimoji="1" lang="en-US" altLang="ko-KR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kumimoji="1" lang="ko-KR" altLang="en-US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추가하기</a:t>
            </a:r>
            <a:r>
              <a:rPr kumimoji="1" lang="en-US" altLang="ko-KR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kumimoji="1" lang="ko-KR" altLang="en-US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제거하기 </a:t>
            </a:r>
            <a:r>
              <a:rPr kumimoji="1"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등</a:t>
            </a:r>
            <a:endParaRPr kumimoji="1" lang="en-US" altLang="ko-KR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기본적인 리스트 핸들링을 수행해 봅니다</a:t>
            </a:r>
            <a:r>
              <a:rPr kumimoji="1" lang="en-US" altLang="ko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25547" y="194337"/>
            <a:ext cx="1733167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리스트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5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다뤄보기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3780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DA3453-3BB5-AB41-8B02-E956E8A087C1}"/>
              </a:ext>
            </a:extLst>
          </p:cNvPr>
          <p:cNvSpPr txBox="1"/>
          <p:nvPr/>
        </p:nvSpPr>
        <p:spPr>
          <a:xfrm>
            <a:off x="1063663" y="772880"/>
            <a:ext cx="2419091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ore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리스트의 특정 원소 확인하기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DCFD9B-7A85-A74E-A3C2-42F251E2AA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316"/>
          <a:stretch/>
        </p:blipFill>
        <p:spPr>
          <a:xfrm>
            <a:off x="1072807" y="1279230"/>
            <a:ext cx="8121600" cy="1940158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B33CBC-92E5-5646-AF4D-C12E0E80F30E}"/>
              </a:ext>
            </a:extLst>
          </p:cNvPr>
          <p:cNvSpPr txBox="1"/>
          <p:nvPr/>
        </p:nvSpPr>
        <p:spPr>
          <a:xfrm>
            <a:off x="1063663" y="4054986"/>
            <a:ext cx="2419091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ore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리스트의 특정 원소 수정하기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32DA45-C472-9C48-9E12-7D966FF88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807" y="4555353"/>
            <a:ext cx="8121600" cy="1394931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55FAAC-5348-C040-A6D7-4C90F30F1C7E}"/>
              </a:ext>
            </a:extLst>
          </p:cNvPr>
          <p:cNvSpPr txBox="1"/>
          <p:nvPr/>
        </p:nvSpPr>
        <p:spPr>
          <a:xfrm>
            <a:off x="1063663" y="3329409"/>
            <a:ext cx="6530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kumimoji="1"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리스트의 개수보다 큰 인덱스의 원소를 찾을 경우 어떠한 결과가 나올까요</a:t>
            </a:r>
            <a:r>
              <a:rPr kumimoji="1"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24934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kumimoji="1" sz="1400" dirty="0" smtClean="0">
            <a:latin typeface="S-Core Dream 4 Regular" panose="020B0203030302020204" pitchFamily="34" charset="-127"/>
            <a:ea typeface="S-Core Dream 4 Regular" panose="020B0203030302020204" pitchFamily="34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8541</TotalTime>
  <Words>1322</Words>
  <Application>Microsoft Office PowerPoint</Application>
  <PresentationFormat>와이드스크린</PresentationFormat>
  <Paragraphs>203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5" baseType="lpstr">
      <vt:lpstr>S-Core Dream 4 Regular</vt:lpstr>
      <vt:lpstr>S-Core Dream 6 Bold</vt:lpstr>
      <vt:lpstr>S-Core Dream 7 ExtraBold</vt:lpstr>
      <vt:lpstr>경기천년제목 Bold</vt:lpstr>
      <vt:lpstr>경기천년제목 Medium</vt:lpstr>
      <vt:lpstr>에스코어 드림 3 Light</vt:lpstr>
      <vt:lpstr>에스코어 드림 5 Medium</vt:lpstr>
      <vt:lpstr>에스코어 드림 7 ExtraBold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 SeonYoul</dc:creator>
  <cp:lastModifiedBy>박태현</cp:lastModifiedBy>
  <cp:revision>187</cp:revision>
  <dcterms:created xsi:type="dcterms:W3CDTF">2020-07-01T13:16:47Z</dcterms:created>
  <dcterms:modified xsi:type="dcterms:W3CDTF">2020-12-30T00:08:14Z</dcterms:modified>
</cp:coreProperties>
</file>